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66975" y="881380"/>
            <a:ext cx="283845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31569" y="2590800"/>
            <a:ext cx="5509260" cy="4008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jp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jp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jp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jp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jp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2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jp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jp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.jp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8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to Make an</a:t>
            </a:r>
            <a:r>
              <a:rPr dirty="0" spc="-3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92629" y="1442719"/>
            <a:ext cx="379031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53086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 </a:t>
            </a:r>
            <a:r>
              <a:rPr dirty="0" sz="1600">
                <a:latin typeface="Times New Roman"/>
                <a:cs typeface="Times New Roman"/>
              </a:rPr>
              <a:t>NY - </a:t>
            </a:r>
            <a:r>
              <a:rPr dirty="0" sz="1600" spc="-5">
                <a:latin typeface="Times New Roman"/>
                <a:cs typeface="Times New Roman"/>
              </a:rPr>
              <a:t>October </a:t>
            </a:r>
            <a:r>
              <a:rPr dirty="0" sz="1600">
                <a:latin typeface="Times New Roman"/>
                <a:cs typeface="Times New Roman"/>
              </a:rPr>
              <a:t>2018 </a:t>
            </a:r>
            <a:r>
              <a:rPr dirty="0" sz="1600" spc="-5">
                <a:latin typeface="Times New Roman"/>
                <a:cs typeface="Times New Roman"/>
              </a:rPr>
              <a:t>to August</a:t>
            </a:r>
            <a:r>
              <a:rPr dirty="0" sz="1600" spc="-1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2019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90800"/>
            <a:ext cx="4240530" cy="4008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880"/>
              </a:lnSpc>
              <a:spcBef>
                <a:spcPts val="100"/>
              </a:spcBef>
            </a:pPr>
            <a:r>
              <a:rPr dirty="0" sz="1600" spc="-5">
                <a:latin typeface="Times New Roman"/>
                <a:cs typeface="Times New Roman"/>
              </a:rPr>
              <a:t>October </a:t>
            </a:r>
            <a:r>
              <a:rPr dirty="0" sz="1600">
                <a:latin typeface="Times New Roman"/>
                <a:cs typeface="Times New Roman"/>
              </a:rPr>
              <a:t>28 </a:t>
            </a:r>
            <a:r>
              <a:rPr dirty="0" sz="1600" spc="-5">
                <a:latin typeface="Times New Roman"/>
                <a:cs typeface="Times New Roman"/>
              </a:rPr>
              <a:t>to December </a:t>
            </a:r>
            <a:r>
              <a:rPr dirty="0" sz="1600">
                <a:latin typeface="Times New Roman"/>
                <a:cs typeface="Times New Roman"/>
              </a:rPr>
              <a:t>28,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2018:</a:t>
            </a:r>
            <a:endParaRPr sz="1600">
              <a:latin typeface="Times New Roman"/>
              <a:cs typeface="Times New Roman"/>
            </a:endParaRPr>
          </a:p>
          <a:p>
            <a:pPr marL="913130">
              <a:lnSpc>
                <a:spcPts val="1880"/>
              </a:lnSpc>
            </a:pPr>
            <a:r>
              <a:rPr dirty="0" sz="1600" spc="-5">
                <a:latin typeface="Times New Roman"/>
                <a:cs typeface="Times New Roman"/>
              </a:rPr>
              <a:t>Return to Mohansic Lake (5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photos)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0"/>
              </a:lnSpc>
            </a:pPr>
            <a:r>
              <a:rPr dirty="0" sz="1600" spc="-10">
                <a:latin typeface="Times New Roman"/>
                <a:cs typeface="Times New Roman"/>
              </a:rPr>
              <a:t>January </a:t>
            </a:r>
            <a:r>
              <a:rPr dirty="0" sz="1600">
                <a:latin typeface="Times New Roman"/>
                <a:cs typeface="Times New Roman"/>
              </a:rPr>
              <a:t>3 </a:t>
            </a:r>
            <a:r>
              <a:rPr dirty="0" sz="1600" spc="-5">
                <a:latin typeface="Times New Roman"/>
                <a:cs typeface="Times New Roman"/>
              </a:rPr>
              <a:t>to February </a:t>
            </a:r>
            <a:r>
              <a:rPr dirty="0" sz="1600">
                <a:latin typeface="Times New Roman"/>
                <a:cs typeface="Times New Roman"/>
              </a:rPr>
              <a:t>17,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2019:</a:t>
            </a:r>
            <a:endParaRPr sz="1600">
              <a:latin typeface="Times New Roman"/>
              <a:cs typeface="Times New Roman"/>
            </a:endParaRPr>
          </a:p>
          <a:p>
            <a:pPr marL="913130">
              <a:lnSpc>
                <a:spcPts val="1880"/>
              </a:lnSpc>
            </a:pPr>
            <a:r>
              <a:rPr dirty="0" sz="1600">
                <a:latin typeface="Times New Roman"/>
                <a:cs typeface="Times New Roman"/>
              </a:rPr>
              <a:t>Love </a:t>
            </a:r>
            <a:r>
              <a:rPr dirty="0" sz="1600" spc="-5">
                <a:latin typeface="Times New Roman"/>
                <a:cs typeface="Times New Roman"/>
              </a:rPr>
              <a:t>Birds </a:t>
            </a:r>
            <a:r>
              <a:rPr dirty="0" sz="1600" spc="-25">
                <a:latin typeface="Times New Roman"/>
                <a:cs typeface="Times New Roman"/>
              </a:rPr>
              <a:t>(11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photos)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0"/>
              </a:lnSpc>
            </a:pPr>
            <a:r>
              <a:rPr dirty="0" sz="1600" spc="-5">
                <a:latin typeface="Times New Roman"/>
                <a:cs typeface="Times New Roman"/>
              </a:rPr>
              <a:t>February </a:t>
            </a:r>
            <a:r>
              <a:rPr dirty="0" sz="1600">
                <a:latin typeface="Times New Roman"/>
                <a:cs typeface="Times New Roman"/>
              </a:rPr>
              <a:t>26 </a:t>
            </a:r>
            <a:r>
              <a:rPr dirty="0" sz="1600" spc="-5">
                <a:latin typeface="Times New Roman"/>
                <a:cs typeface="Times New Roman"/>
              </a:rPr>
              <a:t>to April </a:t>
            </a:r>
            <a:r>
              <a:rPr dirty="0" sz="1600">
                <a:latin typeface="Times New Roman"/>
                <a:cs typeface="Times New Roman"/>
              </a:rPr>
              <a:t>12,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2019:</a:t>
            </a:r>
            <a:endParaRPr sz="1600">
              <a:latin typeface="Times New Roman"/>
              <a:cs typeface="Times New Roman"/>
            </a:endParaRPr>
          </a:p>
          <a:p>
            <a:pPr marL="913130">
              <a:lnSpc>
                <a:spcPts val="1880"/>
              </a:lnSpc>
            </a:pPr>
            <a:r>
              <a:rPr dirty="0" sz="1600" spc="-5">
                <a:latin typeface="Times New Roman"/>
                <a:cs typeface="Times New Roman"/>
              </a:rPr>
              <a:t>Sitting </a:t>
            </a:r>
            <a:r>
              <a:rPr dirty="0" sz="1600">
                <a:latin typeface="Times New Roman"/>
                <a:cs typeface="Times New Roman"/>
              </a:rPr>
              <a:t>on </a:t>
            </a:r>
            <a:r>
              <a:rPr dirty="0" sz="1600" spc="-5">
                <a:latin typeface="Times New Roman"/>
                <a:cs typeface="Times New Roman"/>
              </a:rPr>
              <a:t>the </a:t>
            </a:r>
            <a:r>
              <a:rPr dirty="0" sz="1600">
                <a:latin typeface="Times New Roman"/>
                <a:cs typeface="Times New Roman"/>
              </a:rPr>
              <a:t>Eggs </a:t>
            </a:r>
            <a:r>
              <a:rPr dirty="0" sz="1600" spc="-5">
                <a:latin typeface="Times New Roman"/>
                <a:cs typeface="Times New Roman"/>
              </a:rPr>
              <a:t>(22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photos)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0"/>
              </a:lnSpc>
            </a:pPr>
            <a:r>
              <a:rPr dirty="0" sz="1600" spc="-5">
                <a:latin typeface="Times New Roman"/>
                <a:cs typeface="Times New Roman"/>
              </a:rPr>
              <a:t>April </a:t>
            </a:r>
            <a:r>
              <a:rPr dirty="0" sz="1600">
                <a:latin typeface="Times New Roman"/>
                <a:cs typeface="Times New Roman"/>
              </a:rPr>
              <a:t>15 </a:t>
            </a:r>
            <a:r>
              <a:rPr dirty="0" sz="1600" spc="-5">
                <a:latin typeface="Times New Roman"/>
                <a:cs typeface="Times New Roman"/>
              </a:rPr>
              <a:t>to April </a:t>
            </a:r>
            <a:r>
              <a:rPr dirty="0" sz="1600">
                <a:latin typeface="Times New Roman"/>
                <a:cs typeface="Times New Roman"/>
              </a:rPr>
              <a:t>30,</a:t>
            </a:r>
            <a:r>
              <a:rPr dirty="0" sz="1600" spc="-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2019:</a:t>
            </a:r>
            <a:endParaRPr sz="1600">
              <a:latin typeface="Times New Roman"/>
              <a:cs typeface="Times New Roman"/>
            </a:endParaRPr>
          </a:p>
          <a:p>
            <a:pPr marL="913130">
              <a:lnSpc>
                <a:spcPts val="1880"/>
              </a:lnSpc>
            </a:pPr>
            <a:r>
              <a:rPr dirty="0" sz="1600" spc="-5">
                <a:latin typeface="Times New Roman"/>
                <a:cs typeface="Times New Roman"/>
              </a:rPr>
              <a:t>Down-covered Baby Eaglets (16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photos)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0"/>
              </a:lnSpc>
            </a:pPr>
            <a:r>
              <a:rPr dirty="0" sz="1600" spc="-10">
                <a:latin typeface="Times New Roman"/>
                <a:cs typeface="Times New Roman"/>
              </a:rPr>
              <a:t>May </a:t>
            </a:r>
            <a:r>
              <a:rPr dirty="0" sz="1600">
                <a:latin typeface="Times New Roman"/>
                <a:cs typeface="Times New Roman"/>
              </a:rPr>
              <a:t>2 </a:t>
            </a:r>
            <a:r>
              <a:rPr dirty="0" sz="1600" spc="-5">
                <a:latin typeface="Times New Roman"/>
                <a:cs typeface="Times New Roman"/>
              </a:rPr>
              <a:t>to </a:t>
            </a:r>
            <a:r>
              <a:rPr dirty="0" sz="1600" spc="-10">
                <a:latin typeface="Times New Roman"/>
                <a:cs typeface="Times New Roman"/>
              </a:rPr>
              <a:t>May </a:t>
            </a:r>
            <a:r>
              <a:rPr dirty="0" sz="1600">
                <a:latin typeface="Times New Roman"/>
                <a:cs typeface="Times New Roman"/>
              </a:rPr>
              <a:t>29,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2019:</a:t>
            </a:r>
            <a:endParaRPr sz="1600">
              <a:latin typeface="Times New Roman"/>
              <a:cs typeface="Times New Roman"/>
            </a:endParaRPr>
          </a:p>
          <a:p>
            <a:pPr algn="ctr" marL="226060">
              <a:lnSpc>
                <a:spcPts val="1880"/>
              </a:lnSpc>
            </a:pPr>
            <a:r>
              <a:rPr dirty="0" sz="1600">
                <a:latin typeface="Times New Roman"/>
                <a:cs typeface="Times New Roman"/>
              </a:rPr>
              <a:t>The </a:t>
            </a:r>
            <a:r>
              <a:rPr dirty="0" sz="1600" spc="-5">
                <a:latin typeface="Times New Roman"/>
                <a:cs typeface="Times New Roman"/>
              </a:rPr>
              <a:t>Eaglets Grow and Develop (13 photos)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880"/>
              </a:lnSpc>
            </a:pPr>
            <a:r>
              <a:rPr dirty="0" sz="1600" spc="-5">
                <a:latin typeface="Times New Roman"/>
                <a:cs typeface="Times New Roman"/>
              </a:rPr>
              <a:t>June </a:t>
            </a:r>
            <a:r>
              <a:rPr dirty="0" sz="1600">
                <a:latin typeface="Times New Roman"/>
                <a:cs typeface="Times New Roman"/>
              </a:rPr>
              <a:t>1 </a:t>
            </a:r>
            <a:r>
              <a:rPr dirty="0" sz="1600" spc="-5">
                <a:latin typeface="Times New Roman"/>
                <a:cs typeface="Times New Roman"/>
              </a:rPr>
              <a:t>to August </a:t>
            </a:r>
            <a:r>
              <a:rPr dirty="0" sz="1600">
                <a:latin typeface="Times New Roman"/>
                <a:cs typeface="Times New Roman"/>
              </a:rPr>
              <a:t>1,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2019:</a:t>
            </a:r>
            <a:endParaRPr sz="1600">
              <a:latin typeface="Times New Roman"/>
              <a:cs typeface="Times New Roman"/>
            </a:endParaRPr>
          </a:p>
          <a:p>
            <a:pPr marL="913130">
              <a:lnSpc>
                <a:spcPts val="1880"/>
              </a:lnSpc>
            </a:pPr>
            <a:r>
              <a:rPr dirty="0" sz="1600">
                <a:latin typeface="Times New Roman"/>
                <a:cs typeface="Times New Roman"/>
              </a:rPr>
              <a:t>The </a:t>
            </a:r>
            <a:r>
              <a:rPr dirty="0" sz="1600" spc="-5">
                <a:latin typeface="Times New Roman"/>
                <a:cs typeface="Times New Roman"/>
              </a:rPr>
              <a:t>Eaglets Learn to </a:t>
            </a:r>
            <a:r>
              <a:rPr dirty="0" sz="1600" spc="-10">
                <a:latin typeface="Times New Roman"/>
                <a:cs typeface="Times New Roman"/>
              </a:rPr>
              <a:t>Fly </a:t>
            </a:r>
            <a:r>
              <a:rPr dirty="0" sz="1600" spc="-5">
                <a:latin typeface="Times New Roman"/>
                <a:cs typeface="Times New Roman"/>
              </a:rPr>
              <a:t>(23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photos)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29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282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0220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October </a:t>
            </a:r>
            <a:r>
              <a:rPr dirty="0" sz="1800">
                <a:latin typeface="Times New Roman"/>
                <a:cs typeface="Times New Roman"/>
              </a:rPr>
              <a:t>28,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2018: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Arrive in FDR State</a:t>
            </a:r>
            <a:r>
              <a:rPr dirty="0" sz="1800" spc="-2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Park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3545" cy="146558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was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first time any eagles were seen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FDR State Park since August  </a:t>
            </a:r>
            <a:r>
              <a:rPr dirty="0" sz="1400">
                <a:latin typeface="Times New Roman"/>
                <a:cs typeface="Times New Roman"/>
              </a:rPr>
              <a:t>2,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2018.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2700" marR="9525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fall colors are fading </a:t>
            </a:r>
            <a:r>
              <a:rPr dirty="0" sz="1400">
                <a:latin typeface="Times New Roman"/>
                <a:cs typeface="Times New Roman"/>
              </a:rPr>
              <a:t>in the background. </a:t>
            </a:r>
            <a:r>
              <a:rPr dirty="0" sz="1400" spc="-5">
                <a:latin typeface="Times New Roman"/>
                <a:cs typeface="Times New Roman"/>
              </a:rPr>
              <a:t>These two adult eagles appear 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checking </a:t>
            </a:r>
            <a:r>
              <a:rPr dirty="0" sz="1400">
                <a:latin typeface="Times New Roman"/>
                <a:cs typeface="Times New Roman"/>
              </a:rPr>
              <a:t>out the old </a:t>
            </a:r>
            <a:r>
              <a:rPr dirty="0" sz="1400" spc="-5">
                <a:latin typeface="Times New Roman"/>
                <a:cs typeface="Times New Roman"/>
              </a:rPr>
              <a:t>nest which </a:t>
            </a:r>
            <a:r>
              <a:rPr dirty="0" sz="1400">
                <a:latin typeface="Times New Roman"/>
                <a:cs typeface="Times New Roman"/>
              </a:rPr>
              <a:t>had been vacant since </a:t>
            </a:r>
            <a:r>
              <a:rPr dirty="0" sz="1400" spc="-5">
                <a:latin typeface="Times New Roman"/>
                <a:cs typeface="Times New Roman"/>
              </a:rPr>
              <a:t>early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August.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single adult eagle was seen </a:t>
            </a:r>
            <a:r>
              <a:rPr dirty="0" sz="1400">
                <a:latin typeface="Times New Roman"/>
                <a:cs typeface="Times New Roman"/>
              </a:rPr>
              <a:t>in this nest on </a:t>
            </a:r>
            <a:r>
              <a:rPr dirty="0" sz="1400" spc="-5">
                <a:latin typeface="Times New Roman"/>
                <a:cs typeface="Times New Roman"/>
              </a:rPr>
              <a:t>October </a:t>
            </a:r>
            <a:r>
              <a:rPr dirty="0" sz="1400">
                <a:latin typeface="Times New Roman"/>
                <a:cs typeface="Times New Roman"/>
              </a:rPr>
              <a:t>31,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2018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3975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4565" algn="l"/>
              </a:tabLst>
            </a:pPr>
            <a:r>
              <a:rPr dirty="0" sz="2000" spc="-5">
                <a:latin typeface="Times New Roman"/>
                <a:cs typeface="Times New Roman"/>
              </a:rPr>
              <a:t>November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12,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2018:	</a:t>
            </a:r>
            <a:r>
              <a:rPr dirty="0" sz="2000" spc="-5">
                <a:latin typeface="Times New Roman"/>
                <a:cs typeface="Times New Roman"/>
              </a:rPr>
              <a:t>One Adult Eagle Near the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5504180" cy="146558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is one of </a:t>
            </a:r>
            <a:r>
              <a:rPr dirty="0" sz="1400" spc="-5">
                <a:latin typeface="Times New Roman"/>
                <a:cs typeface="Times New Roman"/>
              </a:rPr>
              <a:t>five times </a:t>
            </a:r>
            <a:r>
              <a:rPr dirty="0" sz="1400">
                <a:latin typeface="Times New Roman"/>
                <a:cs typeface="Times New Roman"/>
              </a:rPr>
              <a:t>one of the </a:t>
            </a:r>
            <a:r>
              <a:rPr dirty="0" sz="1400" spc="-5">
                <a:latin typeface="Times New Roman"/>
                <a:cs typeface="Times New Roman"/>
              </a:rPr>
              <a:t>adult eagles was seen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far side </a:t>
            </a:r>
            <a:r>
              <a:rPr dirty="0" sz="1400">
                <a:latin typeface="Times New Roman"/>
                <a:cs typeface="Times New Roman"/>
              </a:rPr>
              <a:t>of  </a:t>
            </a:r>
            <a:r>
              <a:rPr dirty="0" sz="1400" spc="-5">
                <a:latin typeface="Times New Roman"/>
                <a:cs typeface="Times New Roman"/>
              </a:rPr>
              <a:t>Mohansic Lake </a:t>
            </a:r>
            <a:r>
              <a:rPr dirty="0" sz="1400">
                <a:latin typeface="Times New Roman"/>
                <a:cs typeface="Times New Roman"/>
              </a:rPr>
              <a:t>during </a:t>
            </a:r>
            <a:r>
              <a:rPr dirty="0" sz="1400" spc="-5">
                <a:latin typeface="Times New Roman"/>
                <a:cs typeface="Times New Roman"/>
              </a:rPr>
              <a:t>November </a:t>
            </a:r>
            <a:r>
              <a:rPr dirty="0" sz="1400">
                <a:latin typeface="Times New Roman"/>
                <a:cs typeface="Times New Roman"/>
              </a:rPr>
              <a:t>2019, including </a:t>
            </a:r>
            <a:r>
              <a:rPr dirty="0" sz="1400" spc="-5">
                <a:latin typeface="Times New Roman"/>
                <a:cs typeface="Times New Roman"/>
              </a:rPr>
              <a:t>sightings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November  </a:t>
            </a:r>
            <a:r>
              <a:rPr dirty="0" sz="1400">
                <a:latin typeface="Times New Roman"/>
                <a:cs typeface="Times New Roman"/>
              </a:rPr>
              <a:t>12, 13, 14, 18,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24. In </a:t>
            </a:r>
            <a:r>
              <a:rPr dirty="0" sz="1400" spc="-5">
                <a:latin typeface="Times New Roman"/>
                <a:cs typeface="Times New Roman"/>
              </a:rPr>
              <a:t>most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these cases,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 was </a:t>
            </a:r>
            <a:r>
              <a:rPr dirty="0" sz="1400">
                <a:latin typeface="Times New Roman"/>
                <a:cs typeface="Times New Roman"/>
              </a:rPr>
              <a:t>not in or near  the nest. </a:t>
            </a:r>
            <a:r>
              <a:rPr dirty="0" sz="1400" spc="-5">
                <a:latin typeface="Times New Roman"/>
                <a:cs typeface="Times New Roman"/>
              </a:rPr>
              <a:t>Never more </a:t>
            </a:r>
            <a:r>
              <a:rPr dirty="0" sz="1400">
                <a:latin typeface="Times New Roman"/>
                <a:cs typeface="Times New Roman"/>
              </a:rPr>
              <a:t>than one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was </a:t>
            </a:r>
            <a:r>
              <a:rPr dirty="0" sz="1400" spc="-5">
                <a:latin typeface="Times New Roman"/>
                <a:cs typeface="Times New Roman"/>
              </a:rPr>
              <a:t>seen at </a:t>
            </a:r>
            <a:r>
              <a:rPr dirty="0" sz="1400" spc="-10">
                <a:latin typeface="Times New Roman"/>
                <a:cs typeface="Times New Roman"/>
              </a:rPr>
              <a:t>any </a:t>
            </a:r>
            <a:r>
              <a:rPr dirty="0" sz="1400" spc="-5">
                <a:latin typeface="Times New Roman"/>
                <a:cs typeface="Times New Roman"/>
              </a:rPr>
              <a:t>time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November.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12700">
              <a:lnSpc>
                <a:spcPts val="1645"/>
              </a:lnSpc>
            </a:pPr>
            <a:r>
              <a:rPr dirty="0" sz="1400" spc="-5">
                <a:latin typeface="Times New Roman"/>
                <a:cs typeface="Times New Roman"/>
              </a:rPr>
              <a:t>An empty </a:t>
            </a:r>
            <a:r>
              <a:rPr dirty="0" sz="1400">
                <a:latin typeface="Times New Roman"/>
                <a:cs typeface="Times New Roman"/>
              </a:rPr>
              <a:t>nest </a:t>
            </a:r>
            <a:r>
              <a:rPr dirty="0" sz="1400" spc="-5">
                <a:latin typeface="Times New Roman"/>
                <a:cs typeface="Times New Roman"/>
              </a:rPr>
              <a:t>was observed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November </a:t>
            </a:r>
            <a:r>
              <a:rPr dirty="0" sz="1400">
                <a:latin typeface="Times New Roman"/>
                <a:cs typeface="Times New Roman"/>
              </a:rPr>
              <a:t>1, 2, 3, 4, 7, </a:t>
            </a:r>
            <a:r>
              <a:rPr dirty="0" sz="1400" spc="-20">
                <a:latin typeface="Times New Roman"/>
                <a:cs typeface="Times New Roman"/>
              </a:rPr>
              <a:t>11, </a:t>
            </a:r>
            <a:r>
              <a:rPr dirty="0" sz="1400">
                <a:latin typeface="Times New Roman"/>
                <a:cs typeface="Times New Roman"/>
              </a:rPr>
              <a:t>17, 22, 24,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25,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ts val="1645"/>
              </a:lnSpc>
            </a:pPr>
            <a:r>
              <a:rPr dirty="0" sz="1400">
                <a:latin typeface="Times New Roman"/>
                <a:cs typeface="Times New Roman"/>
              </a:rPr>
              <a:t>26, 27,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29.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1610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December </a:t>
            </a:r>
            <a:r>
              <a:rPr dirty="0" sz="2000">
                <a:latin typeface="Times New Roman"/>
                <a:cs typeface="Times New Roman"/>
              </a:rPr>
              <a:t>9, </a:t>
            </a:r>
            <a:r>
              <a:rPr dirty="0" sz="2000" spc="-5">
                <a:latin typeface="Times New Roman"/>
                <a:cs typeface="Times New Roman"/>
              </a:rPr>
              <a:t>2018: Love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Birds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481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Unlike </a:t>
            </a:r>
            <a:r>
              <a:rPr dirty="0" sz="1400" spc="-10">
                <a:latin typeface="Times New Roman"/>
                <a:cs typeface="Times New Roman"/>
              </a:rPr>
              <a:t>November, </a:t>
            </a:r>
            <a:r>
              <a:rPr dirty="0" sz="1400" spc="-5">
                <a:latin typeface="Times New Roman"/>
                <a:cs typeface="Times New Roman"/>
              </a:rPr>
              <a:t>two adult eagles were seen close </a:t>
            </a:r>
            <a:r>
              <a:rPr dirty="0" sz="1400">
                <a:latin typeface="Times New Roman"/>
                <a:cs typeface="Times New Roman"/>
              </a:rPr>
              <a:t>to one </a:t>
            </a:r>
            <a:r>
              <a:rPr dirty="0" sz="1400" spc="-5">
                <a:latin typeface="Times New Roman"/>
                <a:cs typeface="Times New Roman"/>
              </a:rPr>
              <a:t>another many  times during December </a:t>
            </a:r>
            <a:r>
              <a:rPr dirty="0" sz="1400">
                <a:latin typeface="Times New Roman"/>
                <a:cs typeface="Times New Roman"/>
              </a:rPr>
              <a:t>2018, including this </a:t>
            </a:r>
            <a:r>
              <a:rPr dirty="0" sz="1400" spc="-5">
                <a:latin typeface="Times New Roman"/>
                <a:cs typeface="Times New Roman"/>
              </a:rPr>
              <a:t>example seen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December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9.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These eagles seem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well aware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importance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nearby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4945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December </a:t>
            </a:r>
            <a:r>
              <a:rPr dirty="0" sz="2000">
                <a:latin typeface="Times New Roman"/>
                <a:cs typeface="Times New Roman"/>
              </a:rPr>
              <a:t>17, </a:t>
            </a:r>
            <a:r>
              <a:rPr dirty="0" sz="2000" spc="-5">
                <a:latin typeface="Times New Roman"/>
                <a:cs typeface="Times New Roman"/>
              </a:rPr>
              <a:t>2018: Frozen Mohansic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Lake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6085" cy="146558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is one of </a:t>
            </a:r>
            <a:r>
              <a:rPr dirty="0" sz="1400" spc="-5">
                <a:latin typeface="Times New Roman"/>
                <a:cs typeface="Times New Roman"/>
              </a:rPr>
              <a:t>seven </a:t>
            </a:r>
            <a:r>
              <a:rPr dirty="0" sz="1400">
                <a:latin typeface="Times New Roman"/>
                <a:cs typeface="Times New Roman"/>
              </a:rPr>
              <a:t>photos of the </a:t>
            </a:r>
            <a:r>
              <a:rPr dirty="0" sz="1400" spc="-5">
                <a:latin typeface="Times New Roman"/>
                <a:cs typeface="Times New Roman"/>
              </a:rPr>
              <a:t>adult eagles walking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frozen surface 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Mohansic Lake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15">
                <a:latin typeface="Times New Roman"/>
                <a:cs typeface="Times New Roman"/>
              </a:rPr>
              <a:t>December. </a:t>
            </a:r>
            <a:r>
              <a:rPr dirty="0" sz="1400" spc="-5">
                <a:latin typeface="Times New Roman"/>
                <a:cs typeface="Times New Roman"/>
              </a:rPr>
              <a:t>The eagles stayed close </a:t>
            </a:r>
            <a:r>
              <a:rPr dirty="0" sz="1400" spc="-10">
                <a:latin typeface="Times New Roman"/>
                <a:cs typeface="Times New Roman"/>
              </a:rPr>
              <a:t>together, </a:t>
            </a:r>
            <a:r>
              <a:rPr dirty="0" sz="1400">
                <a:latin typeface="Times New Roman"/>
                <a:cs typeface="Times New Roman"/>
              </a:rPr>
              <a:t>but </a:t>
            </a:r>
            <a:r>
              <a:rPr dirty="0" sz="1400" spc="-5">
                <a:latin typeface="Times New Roman"/>
                <a:cs typeface="Times New Roman"/>
              </a:rPr>
              <a:t>they  were </a:t>
            </a:r>
            <a:r>
              <a:rPr dirty="0" sz="1400">
                <a:latin typeface="Times New Roman"/>
                <a:cs typeface="Times New Roman"/>
              </a:rPr>
              <a:t>not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happy.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 spc="-5">
                <a:latin typeface="Times New Roman"/>
                <a:cs typeface="Times New Roman"/>
              </a:rPr>
              <a:t>At </a:t>
            </a:r>
            <a:r>
              <a:rPr dirty="0" sz="1400">
                <a:latin typeface="Times New Roman"/>
                <a:cs typeface="Times New Roman"/>
              </a:rPr>
              <a:t>one point, one of </a:t>
            </a:r>
            <a:r>
              <a:rPr dirty="0" sz="1400" spc="-5">
                <a:latin typeface="Times New Roman"/>
                <a:cs typeface="Times New Roman"/>
              </a:rPr>
              <a:t>them flapped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and rose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few feet </a:t>
            </a:r>
            <a:r>
              <a:rPr dirty="0" sz="1400">
                <a:latin typeface="Times New Roman"/>
                <a:cs typeface="Times New Roman"/>
              </a:rPr>
              <a:t>into the </a:t>
            </a:r>
            <a:r>
              <a:rPr dirty="0" sz="1400" spc="-5">
                <a:latin typeface="Times New Roman"/>
                <a:cs typeface="Times New Roman"/>
              </a:rPr>
              <a:t>air  before folding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and </a:t>
            </a:r>
            <a:r>
              <a:rPr dirty="0" sz="1400">
                <a:latin typeface="Times New Roman"/>
                <a:cs typeface="Times New Roman"/>
              </a:rPr>
              <a:t>dropping back onto the </a:t>
            </a:r>
            <a:r>
              <a:rPr dirty="0" sz="1400" spc="-5">
                <a:latin typeface="Times New Roman"/>
                <a:cs typeface="Times New Roman"/>
              </a:rPr>
              <a:t>ice. </a:t>
            </a:r>
            <a:r>
              <a:rPr dirty="0" sz="1400">
                <a:latin typeface="Times New Roman"/>
                <a:cs typeface="Times New Roman"/>
              </a:rPr>
              <a:t>It looked like it </a:t>
            </a:r>
            <a:r>
              <a:rPr dirty="0" sz="1400" spc="-5">
                <a:latin typeface="Times New Roman"/>
                <a:cs typeface="Times New Roman"/>
              </a:rPr>
              <a:t>was  trying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break through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ice, </a:t>
            </a:r>
            <a:r>
              <a:rPr dirty="0" sz="1400">
                <a:latin typeface="Times New Roman"/>
                <a:cs typeface="Times New Roman"/>
              </a:rPr>
              <a:t>but it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failed.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86651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December </a:t>
            </a:r>
            <a:r>
              <a:rPr dirty="0" sz="2000">
                <a:latin typeface="Times New Roman"/>
                <a:cs typeface="Times New Roman"/>
              </a:rPr>
              <a:t>28, </a:t>
            </a:r>
            <a:r>
              <a:rPr dirty="0" sz="2000" spc="-5">
                <a:latin typeface="Times New Roman"/>
                <a:cs typeface="Times New Roman"/>
              </a:rPr>
              <a:t>2018: Eagle </a:t>
            </a:r>
            <a:r>
              <a:rPr dirty="0" sz="2000">
                <a:latin typeface="Times New Roman"/>
                <a:cs typeface="Times New Roman"/>
              </a:rPr>
              <a:t>on a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Perch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672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Although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two eagles frequently appeared </a:t>
            </a:r>
            <a:r>
              <a:rPr dirty="0" sz="1400" spc="-10">
                <a:latin typeface="Times New Roman"/>
                <a:cs typeface="Times New Roman"/>
              </a:rPr>
              <a:t>together, </a:t>
            </a:r>
            <a:r>
              <a:rPr dirty="0" sz="1400" spc="-5">
                <a:latin typeface="Times New Roman"/>
                <a:cs typeface="Times New Roman"/>
              </a:rPr>
              <a:t>sometimes they were  seen perched solo.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photo was taken </a:t>
            </a:r>
            <a:r>
              <a:rPr dirty="0" sz="1400">
                <a:latin typeface="Times New Roman"/>
                <a:cs typeface="Times New Roman"/>
              </a:rPr>
              <a:t>on a </a:t>
            </a:r>
            <a:r>
              <a:rPr dirty="0" sz="1400" spc="-5">
                <a:latin typeface="Times New Roman"/>
                <a:cs typeface="Times New Roman"/>
              </a:rPr>
              <a:t>foggy </a:t>
            </a:r>
            <a:r>
              <a:rPr dirty="0" sz="1400">
                <a:latin typeface="Times New Roman"/>
                <a:cs typeface="Times New Roman"/>
              </a:rPr>
              <a:t>day </a:t>
            </a:r>
            <a:r>
              <a:rPr dirty="0" sz="1400" spc="-5">
                <a:latin typeface="Times New Roman"/>
                <a:cs typeface="Times New Roman"/>
              </a:rPr>
              <a:t>and it required  adjustment </a:t>
            </a:r>
            <a:r>
              <a:rPr dirty="0" sz="1400">
                <a:latin typeface="Times New Roman"/>
                <a:cs typeface="Times New Roman"/>
              </a:rPr>
              <a:t>of the brightness </a:t>
            </a:r>
            <a:r>
              <a:rPr dirty="0" sz="1400" spc="-5">
                <a:latin typeface="Times New Roman"/>
                <a:cs typeface="Times New Roman"/>
              </a:rPr>
              <a:t>and contrast </a:t>
            </a:r>
            <a:r>
              <a:rPr dirty="0" sz="1400">
                <a:latin typeface="Times New Roman"/>
                <a:cs typeface="Times New Roman"/>
              </a:rPr>
              <a:t>to pull the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out of the </a:t>
            </a:r>
            <a:r>
              <a:rPr dirty="0" sz="1400" spc="-5">
                <a:latin typeface="Times New Roman"/>
                <a:cs typeface="Times New Roman"/>
              </a:rPr>
              <a:t>murky  </a:t>
            </a:r>
            <a:r>
              <a:rPr dirty="0" sz="1400">
                <a:latin typeface="Times New Roman"/>
                <a:cs typeface="Times New Roman"/>
              </a:rPr>
              <a:t>original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photo.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to Make an</a:t>
            </a:r>
            <a:r>
              <a:rPr dirty="0" spc="-3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23489" y="1442719"/>
            <a:ext cx="2725420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89530"/>
            <a:ext cx="4179570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January </a:t>
            </a:r>
            <a:r>
              <a:rPr dirty="0" sz="1800">
                <a:latin typeface="Times New Roman"/>
                <a:cs typeface="Times New Roman"/>
              </a:rPr>
              <a:t>3 </a:t>
            </a:r>
            <a:r>
              <a:rPr dirty="0" sz="1800" spc="-5">
                <a:latin typeface="Times New Roman"/>
                <a:cs typeface="Times New Roman"/>
              </a:rPr>
              <a:t>to </a:t>
            </a:r>
            <a:r>
              <a:rPr dirty="0" sz="1800" spc="-10">
                <a:latin typeface="Times New Roman"/>
                <a:cs typeface="Times New Roman"/>
              </a:rPr>
              <a:t>February </a:t>
            </a:r>
            <a:r>
              <a:rPr dirty="0" sz="1800">
                <a:latin typeface="Times New Roman"/>
                <a:cs typeface="Times New Roman"/>
              </a:rPr>
              <a:t>17,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134366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Love Birds </a:t>
            </a:r>
            <a:r>
              <a:rPr dirty="0" sz="2400" spc="-30">
                <a:latin typeface="Times New Roman"/>
                <a:cs typeface="Times New Roman"/>
              </a:rPr>
              <a:t>(11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29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282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29095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January </a:t>
            </a:r>
            <a:r>
              <a:rPr dirty="0" sz="2000">
                <a:latin typeface="Times New Roman"/>
                <a:cs typeface="Times New Roman"/>
              </a:rPr>
              <a:t>3, 2019: </a:t>
            </a:r>
            <a:r>
              <a:rPr dirty="0" sz="2000" spc="-5">
                <a:latin typeface="Times New Roman"/>
                <a:cs typeface="Times New Roman"/>
              </a:rPr>
              <a:t>Love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Birds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291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By </a:t>
            </a:r>
            <a:r>
              <a:rPr dirty="0" sz="1400" spc="-15">
                <a:latin typeface="Times New Roman"/>
                <a:cs typeface="Times New Roman"/>
              </a:rPr>
              <a:t>January, </a:t>
            </a:r>
            <a:r>
              <a:rPr dirty="0" sz="1400" spc="-5">
                <a:latin typeface="Times New Roman"/>
                <a:cs typeface="Times New Roman"/>
              </a:rPr>
              <a:t>these two adult eagles were spending </a:t>
            </a:r>
            <a:r>
              <a:rPr dirty="0" sz="1400">
                <a:latin typeface="Times New Roman"/>
                <a:cs typeface="Times New Roman"/>
              </a:rPr>
              <a:t>a lot of </a:t>
            </a:r>
            <a:r>
              <a:rPr dirty="0" sz="1400" spc="-5">
                <a:latin typeface="Times New Roman"/>
                <a:cs typeface="Times New Roman"/>
              </a:rPr>
              <a:t>time close  </a:t>
            </a:r>
            <a:r>
              <a:rPr dirty="0" sz="1400" spc="-10">
                <a:latin typeface="Times New Roman"/>
                <a:cs typeface="Times New Roman"/>
              </a:rPr>
              <a:t>together.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89659"/>
            <a:ext cx="31000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2625" algn="l"/>
              </a:tabLst>
            </a:pPr>
            <a:r>
              <a:rPr dirty="0" sz="2000" spc="-5">
                <a:latin typeface="Times New Roman"/>
                <a:cs typeface="Times New Roman"/>
              </a:rPr>
              <a:t>January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15,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2019:	</a:t>
            </a:r>
            <a:r>
              <a:rPr dirty="0" sz="2000" spc="-5">
                <a:latin typeface="Times New Roman"/>
                <a:cs typeface="Times New Roman"/>
              </a:rPr>
              <a:t>Love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Birds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154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53379"/>
            <a:ext cx="52400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5">
                <a:latin typeface="Times New Roman"/>
                <a:cs typeface="Times New Roman"/>
              </a:rPr>
              <a:t>Two </a:t>
            </a:r>
            <a:r>
              <a:rPr dirty="0" sz="1400" spc="-5">
                <a:latin typeface="Times New Roman"/>
                <a:cs typeface="Times New Roman"/>
              </a:rPr>
              <a:t>adult eagles are perched </a:t>
            </a:r>
            <a:r>
              <a:rPr dirty="0" sz="1400">
                <a:latin typeface="Times New Roman"/>
                <a:cs typeface="Times New Roman"/>
              </a:rPr>
              <a:t>near </a:t>
            </a:r>
            <a:r>
              <a:rPr dirty="0" sz="1400" spc="-5">
                <a:latin typeface="Times New Roman"/>
                <a:cs typeface="Times New Roman"/>
              </a:rPr>
              <a:t>each </a:t>
            </a:r>
            <a:r>
              <a:rPr dirty="0" sz="1400">
                <a:latin typeface="Times New Roman"/>
                <a:cs typeface="Times New Roman"/>
              </a:rPr>
              <a:t>other </a:t>
            </a:r>
            <a:r>
              <a:rPr dirty="0" sz="1400" spc="-5">
                <a:latin typeface="Times New Roman"/>
                <a:cs typeface="Times New Roman"/>
              </a:rPr>
              <a:t>while </a:t>
            </a:r>
            <a:r>
              <a:rPr dirty="0" sz="1400">
                <a:latin typeface="Times New Roman"/>
                <a:cs typeface="Times New Roman"/>
              </a:rPr>
              <a:t>looking </a:t>
            </a:r>
            <a:r>
              <a:rPr dirty="0" sz="1400" spc="-5">
                <a:latin typeface="Times New Roman"/>
                <a:cs typeface="Times New Roman"/>
              </a:rPr>
              <a:t>at each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other.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89659"/>
            <a:ext cx="317500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January </a:t>
            </a:r>
            <a:r>
              <a:rPr dirty="0" sz="2000">
                <a:latin typeface="Times New Roman"/>
                <a:cs typeface="Times New Roman"/>
              </a:rPr>
              <a:t>19, 2019 </a:t>
            </a:r>
            <a:r>
              <a:rPr dirty="0" sz="2000" spc="-5">
                <a:latin typeface="Times New Roman"/>
                <a:cs typeface="Times New Roman"/>
              </a:rPr>
              <a:t>(2:45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Near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5479"/>
            <a:ext cx="550418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Although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is not </a:t>
            </a:r>
            <a:r>
              <a:rPr dirty="0" sz="1400" spc="-5">
                <a:latin typeface="Times New Roman"/>
                <a:cs typeface="Times New Roman"/>
              </a:rPr>
              <a:t>perched </a:t>
            </a:r>
            <a:r>
              <a:rPr dirty="0" sz="1400">
                <a:latin typeface="Times New Roman"/>
                <a:cs typeface="Times New Roman"/>
              </a:rPr>
              <a:t>near its </a:t>
            </a:r>
            <a:r>
              <a:rPr dirty="0" sz="1400" spc="-10">
                <a:latin typeface="Times New Roman"/>
                <a:cs typeface="Times New Roman"/>
              </a:rPr>
              <a:t>partner, </a:t>
            </a: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5">
                <a:latin typeface="Times New Roman"/>
                <a:cs typeface="Times New Roman"/>
              </a:rPr>
              <a:t>remains close </a:t>
            </a:r>
            <a:r>
              <a:rPr dirty="0" sz="1400">
                <a:latin typeface="Times New Roman"/>
                <a:cs typeface="Times New Roman"/>
              </a:rPr>
              <a:t>to the 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89659"/>
            <a:ext cx="295148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January </a:t>
            </a:r>
            <a:r>
              <a:rPr dirty="0" sz="2000">
                <a:latin typeface="Times New Roman"/>
                <a:cs typeface="Times New Roman"/>
              </a:rPr>
              <a:t>19, 2019 </a:t>
            </a:r>
            <a:r>
              <a:rPr dirty="0" sz="2000" spc="-5">
                <a:latin typeface="Times New Roman"/>
                <a:cs typeface="Times New Roman"/>
              </a:rPr>
              <a:t>(2:46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in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3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5479"/>
            <a:ext cx="550354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 previously seen </a:t>
            </a:r>
            <a:r>
              <a:rPr dirty="0" sz="1400">
                <a:latin typeface="Times New Roman"/>
                <a:cs typeface="Times New Roman"/>
              </a:rPr>
              <a:t>near the </a:t>
            </a:r>
            <a:r>
              <a:rPr dirty="0" sz="1400" spc="-5">
                <a:latin typeface="Times New Roman"/>
                <a:cs typeface="Times New Roman"/>
              </a:rPr>
              <a:t>nest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moved over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sit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the nest. 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is not </a:t>
            </a:r>
            <a:r>
              <a:rPr dirty="0" sz="1400" spc="-5">
                <a:latin typeface="Times New Roman"/>
                <a:cs typeface="Times New Roman"/>
              </a:rPr>
              <a:t>very </a:t>
            </a:r>
            <a:r>
              <a:rPr dirty="0" sz="1400">
                <a:latin typeface="Times New Roman"/>
                <a:cs typeface="Times New Roman"/>
              </a:rPr>
              <a:t>deep in the </a:t>
            </a:r>
            <a:r>
              <a:rPr dirty="0" sz="1400" spc="-5">
                <a:latin typeface="Times New Roman"/>
                <a:cs typeface="Times New Roman"/>
              </a:rPr>
              <a:t>nest, since </a:t>
            </a:r>
            <a:r>
              <a:rPr dirty="0" sz="1400">
                <a:latin typeface="Times New Roman"/>
                <a:cs typeface="Times New Roman"/>
              </a:rPr>
              <a:t>part of the </a:t>
            </a:r>
            <a:r>
              <a:rPr dirty="0" sz="1400" spc="-5">
                <a:latin typeface="Times New Roman"/>
                <a:cs typeface="Times New Roman"/>
              </a:rPr>
              <a:t>eagle's </a:t>
            </a:r>
            <a:r>
              <a:rPr dirty="0" sz="1400">
                <a:latin typeface="Times New Roman"/>
                <a:cs typeface="Times New Roman"/>
              </a:rPr>
              <a:t>dark </a:t>
            </a:r>
            <a:r>
              <a:rPr dirty="0" sz="1400" spc="-5">
                <a:latin typeface="Times New Roman"/>
                <a:cs typeface="Times New Roman"/>
              </a:rPr>
              <a:t>body 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between </a:t>
            </a:r>
            <a:r>
              <a:rPr dirty="0" sz="1400">
                <a:latin typeface="Times New Roman"/>
                <a:cs typeface="Times New Roman"/>
              </a:rPr>
              <a:t>its neck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the top of </a:t>
            </a:r>
            <a:r>
              <a:rPr dirty="0" sz="1400" spc="-5">
                <a:latin typeface="Times New Roman"/>
                <a:cs typeface="Times New Roman"/>
              </a:rPr>
              <a:t>the nest. In later shots,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  will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found </a:t>
            </a:r>
            <a:r>
              <a:rPr dirty="0" sz="1400">
                <a:latin typeface="Times New Roman"/>
                <a:cs typeface="Times New Roman"/>
              </a:rPr>
              <a:t>deeper in the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507355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988185" algn="l"/>
              </a:tabLst>
            </a:pPr>
            <a:r>
              <a:rPr dirty="0" sz="2000" spc="-5">
                <a:latin typeface="Times New Roman"/>
                <a:cs typeface="Times New Roman"/>
              </a:rPr>
              <a:t>January</a:t>
            </a:r>
            <a:r>
              <a:rPr dirty="0" sz="2000" spc="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22,</a:t>
            </a:r>
            <a:r>
              <a:rPr dirty="0" sz="2000" spc="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2019:	</a:t>
            </a: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on the </a:t>
            </a:r>
            <a:r>
              <a:rPr dirty="0" sz="2000" spc="-5">
                <a:latin typeface="Times New Roman"/>
                <a:cs typeface="Times New Roman"/>
              </a:rPr>
              <a:t>Near Side  </a:t>
            </a:r>
            <a:r>
              <a:rPr dirty="0" sz="2000">
                <a:latin typeface="Times New Roman"/>
                <a:cs typeface="Times New Roman"/>
              </a:rPr>
              <a:t>of </a:t>
            </a:r>
            <a:r>
              <a:rPr dirty="0" sz="2000" spc="-5">
                <a:latin typeface="Times New Roman"/>
                <a:cs typeface="Times New Roman"/>
              </a:rPr>
              <a:t>Mohansic Lake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6085" cy="207898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</a:t>
            </a:r>
            <a:r>
              <a:rPr dirty="0" sz="1400">
                <a:latin typeface="Times New Roman"/>
                <a:cs typeface="Times New Roman"/>
              </a:rPr>
              <a:t>or both </a:t>
            </a:r>
            <a:r>
              <a:rPr dirty="0" sz="1400" spc="-5">
                <a:latin typeface="Times New Roman"/>
                <a:cs typeface="Times New Roman"/>
              </a:rPr>
              <a:t>adult eagles are seen most often </a:t>
            </a:r>
            <a:r>
              <a:rPr dirty="0" sz="1400">
                <a:latin typeface="Times New Roman"/>
                <a:cs typeface="Times New Roman"/>
              </a:rPr>
              <a:t>near the </a:t>
            </a:r>
            <a:r>
              <a:rPr dirty="0" sz="1400" spc="-5">
                <a:latin typeface="Times New Roman"/>
                <a:cs typeface="Times New Roman"/>
              </a:rPr>
              <a:t>eagles' nest. This </a:t>
            </a:r>
            <a:r>
              <a:rPr dirty="0" sz="1400">
                <a:latin typeface="Times New Roman"/>
                <a:cs typeface="Times New Roman"/>
              </a:rPr>
              <a:t>nest  is </a:t>
            </a:r>
            <a:r>
              <a:rPr dirty="0" sz="1400" spc="-5">
                <a:latin typeface="Times New Roman"/>
                <a:cs typeface="Times New Roman"/>
              </a:rPr>
              <a:t>located </a:t>
            </a:r>
            <a:r>
              <a:rPr dirty="0" sz="1400">
                <a:latin typeface="Times New Roman"/>
                <a:cs typeface="Times New Roman"/>
              </a:rPr>
              <a:t>on a </a:t>
            </a:r>
            <a:r>
              <a:rPr dirty="0" sz="1400" spc="-5">
                <a:latin typeface="Times New Roman"/>
                <a:cs typeface="Times New Roman"/>
              </a:rPr>
              <a:t>peninsula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Mohansic Lake across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lake from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small  </a:t>
            </a:r>
            <a:r>
              <a:rPr dirty="0" sz="1400">
                <a:latin typeface="Times New Roman"/>
                <a:cs typeface="Times New Roman"/>
              </a:rPr>
              <a:t>parking lot near the bath </a:t>
            </a:r>
            <a:r>
              <a:rPr dirty="0" sz="1400" spc="-5">
                <a:latin typeface="Times New Roman"/>
                <a:cs typeface="Times New Roman"/>
              </a:rPr>
              <a:t>house for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swimming </a:t>
            </a:r>
            <a:r>
              <a:rPr dirty="0" sz="1400">
                <a:latin typeface="Times New Roman"/>
                <a:cs typeface="Times New Roman"/>
              </a:rPr>
              <a:t>pool </a:t>
            </a:r>
            <a:r>
              <a:rPr dirty="0" sz="1400" spc="-5">
                <a:latin typeface="Times New Roman"/>
                <a:cs typeface="Times New Roman"/>
              </a:rPr>
              <a:t>for FDR State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Park.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715">
              <a:lnSpc>
                <a:spcPts val="1610"/>
              </a:lnSpc>
            </a:pPr>
            <a:r>
              <a:rPr dirty="0" sz="1400" spc="-10">
                <a:latin typeface="Times New Roman"/>
                <a:cs typeface="Times New Roman"/>
              </a:rPr>
              <a:t>Occasionally, </a:t>
            </a:r>
            <a:r>
              <a:rPr dirty="0" sz="1400">
                <a:latin typeface="Times New Roman"/>
                <a:cs typeface="Times New Roman"/>
              </a:rPr>
              <a:t>one or both </a:t>
            </a:r>
            <a:r>
              <a:rPr dirty="0" sz="1400" spc="-5">
                <a:latin typeface="Times New Roman"/>
                <a:cs typeface="Times New Roman"/>
              </a:rPr>
              <a:t>adult eagles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perched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trees </a:t>
            </a:r>
            <a:r>
              <a:rPr dirty="0" sz="1400">
                <a:latin typeface="Times New Roman"/>
                <a:cs typeface="Times New Roman"/>
              </a:rPr>
              <a:t>on the  near </a:t>
            </a:r>
            <a:r>
              <a:rPr dirty="0" sz="1400" spc="-5">
                <a:latin typeface="Times New Roman"/>
                <a:cs typeface="Times New Roman"/>
              </a:rPr>
              <a:t>side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Mohansic Lake. These trees are much closer </a:t>
            </a:r>
            <a:r>
              <a:rPr dirty="0" sz="1400">
                <a:latin typeface="Times New Roman"/>
                <a:cs typeface="Times New Roman"/>
              </a:rPr>
              <a:t>to the </a:t>
            </a:r>
            <a:r>
              <a:rPr dirty="0" sz="1400" spc="-5">
                <a:latin typeface="Times New Roman"/>
                <a:cs typeface="Times New Roman"/>
              </a:rPr>
              <a:t>FDR </a:t>
            </a:r>
            <a:r>
              <a:rPr dirty="0" sz="1400">
                <a:latin typeface="Times New Roman"/>
                <a:cs typeface="Times New Roman"/>
              </a:rPr>
              <a:t>bath  </a:t>
            </a:r>
            <a:r>
              <a:rPr dirty="0" sz="1400" spc="-5">
                <a:latin typeface="Times New Roman"/>
                <a:cs typeface="Times New Roman"/>
              </a:rPr>
              <a:t>house and allow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capture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better images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eagles perched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there.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12700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This is </a:t>
            </a:r>
            <a:r>
              <a:rPr dirty="0" sz="1400" spc="-5">
                <a:latin typeface="Times New Roman"/>
                <a:cs typeface="Times New Roman"/>
              </a:rPr>
              <a:t>an example </a:t>
            </a:r>
            <a:r>
              <a:rPr dirty="0" sz="1400">
                <a:latin typeface="Times New Roman"/>
                <a:cs typeface="Times New Roman"/>
              </a:rPr>
              <a:t>of a photo of one of the </a:t>
            </a:r>
            <a:r>
              <a:rPr dirty="0" sz="1400" spc="-5">
                <a:latin typeface="Times New Roman"/>
                <a:cs typeface="Times New Roman"/>
              </a:rPr>
              <a:t>eagles </a:t>
            </a:r>
            <a:r>
              <a:rPr dirty="0" sz="1400">
                <a:latin typeface="Times New Roman"/>
                <a:cs typeface="Times New Roman"/>
              </a:rPr>
              <a:t>on the near </a:t>
            </a:r>
            <a:r>
              <a:rPr dirty="0" sz="1400" spc="-5">
                <a:latin typeface="Times New Roman"/>
                <a:cs typeface="Times New Roman"/>
              </a:rPr>
              <a:t>side </a:t>
            </a:r>
            <a:r>
              <a:rPr dirty="0" sz="1400">
                <a:latin typeface="Times New Roman"/>
                <a:cs typeface="Times New Roman"/>
              </a:rPr>
              <a:t>of  </a:t>
            </a:r>
            <a:r>
              <a:rPr dirty="0" sz="1400" spc="-5">
                <a:latin typeface="Times New Roman"/>
                <a:cs typeface="Times New Roman"/>
              </a:rPr>
              <a:t>Mohansic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Lake.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0507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February </a:t>
            </a:r>
            <a:r>
              <a:rPr dirty="0" sz="2000">
                <a:latin typeface="Times New Roman"/>
                <a:cs typeface="Times New Roman"/>
              </a:rPr>
              <a:t>3, 2019: </a:t>
            </a:r>
            <a:r>
              <a:rPr dirty="0" sz="2000" spc="-5">
                <a:latin typeface="Times New Roman"/>
                <a:cs typeface="Times New Roman"/>
              </a:rPr>
              <a:t>One Adult Eagle Near the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545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is </a:t>
            </a:r>
            <a:r>
              <a:rPr dirty="0" sz="1400" spc="-5">
                <a:latin typeface="Times New Roman"/>
                <a:cs typeface="Times New Roman"/>
              </a:rPr>
              <a:t>another example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an adult eagle perched </a:t>
            </a:r>
            <a:r>
              <a:rPr dirty="0" sz="1400">
                <a:latin typeface="Times New Roman"/>
                <a:cs typeface="Times New Roman"/>
              </a:rPr>
              <a:t>near the </a:t>
            </a:r>
            <a:r>
              <a:rPr dirty="0" sz="1400" spc="-5">
                <a:latin typeface="Times New Roman"/>
                <a:cs typeface="Times New Roman"/>
              </a:rPr>
              <a:t>nest </a:t>
            </a:r>
            <a:r>
              <a:rPr dirty="0" sz="1400">
                <a:latin typeface="Times New Roman"/>
                <a:cs typeface="Times New Roman"/>
              </a:rPr>
              <a:t>on a </a:t>
            </a:r>
            <a:r>
              <a:rPr dirty="0" sz="1400" spc="-5">
                <a:latin typeface="Times New Roman"/>
                <a:cs typeface="Times New Roman"/>
              </a:rPr>
              <a:t>very  foggy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afternoon.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89659"/>
            <a:ext cx="481901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1989" algn="l"/>
              </a:tabLst>
            </a:pPr>
            <a:r>
              <a:rPr dirty="0" sz="2000" spc="-5">
                <a:latin typeface="Times New Roman"/>
                <a:cs typeface="Times New Roman"/>
              </a:rPr>
              <a:t>February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6,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2019:	</a:t>
            </a: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154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53379"/>
            <a:ext cx="550481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adult eagle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partially </a:t>
            </a:r>
            <a:r>
              <a:rPr dirty="0" sz="1400">
                <a:latin typeface="Times New Roman"/>
                <a:cs typeface="Times New Roman"/>
              </a:rPr>
              <a:t>in the nest, </a:t>
            </a:r>
            <a:r>
              <a:rPr dirty="0" sz="1400" spc="-5">
                <a:latin typeface="Times New Roman"/>
                <a:cs typeface="Times New Roman"/>
              </a:rPr>
              <a:t>allowing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white </a:t>
            </a:r>
            <a:r>
              <a:rPr dirty="0" sz="1400">
                <a:latin typeface="Times New Roman"/>
                <a:cs typeface="Times New Roman"/>
              </a:rPr>
              <a:t>head,  </a:t>
            </a:r>
            <a:r>
              <a:rPr dirty="0" sz="1400" spc="-5">
                <a:latin typeface="Times New Roman"/>
                <a:cs typeface="Times New Roman"/>
              </a:rPr>
              <a:t>white </a:t>
            </a:r>
            <a:r>
              <a:rPr dirty="0" sz="1400">
                <a:latin typeface="Times New Roman"/>
                <a:cs typeface="Times New Roman"/>
              </a:rPr>
              <a:t>neck,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part of the dark body to </a:t>
            </a:r>
            <a:r>
              <a:rPr dirty="0" sz="1400" spc="-5">
                <a:latin typeface="Times New Roman"/>
                <a:cs typeface="Times New Roman"/>
              </a:rPr>
              <a:t>seen. This implies </a:t>
            </a:r>
            <a:r>
              <a:rPr dirty="0" sz="1400">
                <a:latin typeface="Times New Roman"/>
                <a:cs typeface="Times New Roman"/>
              </a:rPr>
              <a:t>that this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is  not yet </a:t>
            </a:r>
            <a:r>
              <a:rPr dirty="0" sz="1400" spc="-5">
                <a:latin typeface="Times New Roman"/>
                <a:cs typeface="Times New Roman"/>
              </a:rPr>
              <a:t>sitting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eggs. The eagle will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</a:t>
            </a:r>
            <a:r>
              <a:rPr dirty="0" sz="1400">
                <a:latin typeface="Times New Roman"/>
                <a:cs typeface="Times New Roman"/>
              </a:rPr>
              <a:t>deeper in the </a:t>
            </a:r>
            <a:r>
              <a:rPr dirty="0" sz="1400" spc="-5">
                <a:latin typeface="Times New Roman"/>
                <a:cs typeface="Times New Roman"/>
              </a:rPr>
              <a:t>nest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later  </a:t>
            </a:r>
            <a:r>
              <a:rPr dirty="0" sz="1400">
                <a:latin typeface="Times New Roman"/>
                <a:cs typeface="Times New Roman"/>
              </a:rPr>
              <a:t>shots, </a:t>
            </a:r>
            <a:r>
              <a:rPr dirty="0" sz="1400" spc="-5">
                <a:latin typeface="Times New Roman"/>
                <a:cs typeface="Times New Roman"/>
              </a:rPr>
              <a:t>while presumably sitting </a:t>
            </a:r>
            <a:r>
              <a:rPr dirty="0" sz="1400">
                <a:latin typeface="Times New Roman"/>
                <a:cs typeface="Times New Roman"/>
              </a:rPr>
              <a:t>on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89659"/>
            <a:ext cx="44665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February </a:t>
            </a:r>
            <a:r>
              <a:rPr dirty="0" sz="2000">
                <a:latin typeface="Times New Roman"/>
                <a:cs typeface="Times New Roman"/>
              </a:rPr>
              <a:t>17, 2019 </a:t>
            </a:r>
            <a:r>
              <a:rPr dirty="0" sz="2000" spc="-5">
                <a:latin typeface="Times New Roman"/>
                <a:cs typeface="Times New Roman"/>
              </a:rPr>
              <a:t>(3:17 PM): Love Birds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154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53379"/>
            <a:ext cx="550291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These two adult eagles are </a:t>
            </a:r>
            <a:r>
              <a:rPr dirty="0" sz="1400">
                <a:latin typeface="Times New Roman"/>
                <a:cs typeface="Times New Roman"/>
              </a:rPr>
              <a:t>getting more </a:t>
            </a:r>
            <a:r>
              <a:rPr dirty="0" sz="1400" spc="-5">
                <a:latin typeface="Times New Roman"/>
                <a:cs typeface="Times New Roman"/>
              </a:rPr>
              <a:t>serious, </a:t>
            </a:r>
            <a:r>
              <a:rPr dirty="0" sz="1400">
                <a:latin typeface="Times New Roman"/>
                <a:cs typeface="Times New Roman"/>
              </a:rPr>
              <a:t>looking </a:t>
            </a:r>
            <a:r>
              <a:rPr dirty="0" sz="1400" spc="-5">
                <a:latin typeface="Times New Roman"/>
                <a:cs typeface="Times New Roman"/>
              </a:rPr>
              <a:t>at each </a:t>
            </a:r>
            <a:r>
              <a:rPr dirty="0" sz="1400">
                <a:latin typeface="Times New Roman"/>
                <a:cs typeface="Times New Roman"/>
              </a:rPr>
              <a:t>other </a:t>
            </a:r>
            <a:r>
              <a:rPr dirty="0" sz="1400" spc="-5">
                <a:latin typeface="Times New Roman"/>
                <a:cs typeface="Times New Roman"/>
              </a:rPr>
              <a:t>while  perched </a:t>
            </a:r>
            <a:r>
              <a:rPr dirty="0" sz="1400">
                <a:latin typeface="Times New Roman"/>
                <a:cs typeface="Times New Roman"/>
              </a:rPr>
              <a:t>very </a:t>
            </a:r>
            <a:r>
              <a:rPr dirty="0" sz="1400" spc="-5">
                <a:latin typeface="Times New Roman"/>
                <a:cs typeface="Times New Roman"/>
              </a:rPr>
              <a:t>close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each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other.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89659"/>
            <a:ext cx="45300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>
                <a:latin typeface="Times New Roman"/>
                <a:cs typeface="Times New Roman"/>
              </a:rPr>
              <a:t>February </a:t>
            </a:r>
            <a:r>
              <a:rPr dirty="0" sz="2000">
                <a:latin typeface="Times New Roman"/>
                <a:cs typeface="Times New Roman"/>
              </a:rPr>
              <a:t>17, 2019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(3:19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	Love Birds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907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628640"/>
            <a:ext cx="550354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Something seems </a:t>
            </a:r>
            <a:r>
              <a:rPr dirty="0" sz="1400">
                <a:latin typeface="Times New Roman"/>
                <a:cs typeface="Times New Roman"/>
              </a:rPr>
              <a:t>to have happened.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pair of </a:t>
            </a:r>
            <a:r>
              <a:rPr dirty="0" sz="1400" spc="-5">
                <a:latin typeface="Times New Roman"/>
                <a:cs typeface="Times New Roman"/>
              </a:rPr>
              <a:t>eagles remain perched very  close </a:t>
            </a:r>
            <a:r>
              <a:rPr dirty="0" sz="1400" spc="-10">
                <a:latin typeface="Times New Roman"/>
                <a:cs typeface="Times New Roman"/>
              </a:rPr>
              <a:t>together, </a:t>
            </a:r>
            <a:r>
              <a:rPr dirty="0" sz="1400" spc="-5">
                <a:latin typeface="Times New Roman"/>
                <a:cs typeface="Times New Roman"/>
              </a:rPr>
              <a:t>while </a:t>
            </a:r>
            <a:r>
              <a:rPr dirty="0" sz="1400">
                <a:latin typeface="Times New Roman"/>
                <a:cs typeface="Times New Roman"/>
              </a:rPr>
              <a:t>the one on </a:t>
            </a:r>
            <a:r>
              <a:rPr dirty="0" sz="1400" spc="-5">
                <a:latin typeface="Times New Roman"/>
                <a:cs typeface="Times New Roman"/>
              </a:rPr>
              <a:t>the right appears highly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contorted.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89659"/>
            <a:ext cx="45300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>
                <a:latin typeface="Times New Roman"/>
                <a:cs typeface="Times New Roman"/>
              </a:rPr>
              <a:t>February </a:t>
            </a:r>
            <a:r>
              <a:rPr dirty="0" sz="2000">
                <a:latin typeface="Times New Roman"/>
                <a:cs typeface="Times New Roman"/>
              </a:rPr>
              <a:t>17, 2019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(3:19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	Love Birds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154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53379"/>
            <a:ext cx="550354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Something seems </a:t>
            </a:r>
            <a:r>
              <a:rPr dirty="0" sz="1400">
                <a:latin typeface="Times New Roman"/>
                <a:cs typeface="Times New Roman"/>
              </a:rPr>
              <a:t>to have happened.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pair of </a:t>
            </a:r>
            <a:r>
              <a:rPr dirty="0" sz="1400" spc="-5">
                <a:latin typeface="Times New Roman"/>
                <a:cs typeface="Times New Roman"/>
              </a:rPr>
              <a:t>eagles remain perched very  close </a:t>
            </a:r>
            <a:r>
              <a:rPr dirty="0" sz="1400" spc="-10">
                <a:latin typeface="Times New Roman"/>
                <a:cs typeface="Times New Roman"/>
              </a:rPr>
              <a:t>together, </a:t>
            </a:r>
            <a:r>
              <a:rPr dirty="0" sz="1400" spc="-5">
                <a:latin typeface="Times New Roman"/>
                <a:cs typeface="Times New Roman"/>
              </a:rPr>
              <a:t>while </a:t>
            </a:r>
            <a:r>
              <a:rPr dirty="0" sz="1400">
                <a:latin typeface="Times New Roman"/>
                <a:cs typeface="Times New Roman"/>
              </a:rPr>
              <a:t>the one on </a:t>
            </a:r>
            <a:r>
              <a:rPr dirty="0" sz="1400" spc="-5">
                <a:latin typeface="Times New Roman"/>
                <a:cs typeface="Times New Roman"/>
              </a:rPr>
              <a:t>the left appears highly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contorted.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89659"/>
            <a:ext cx="45300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>
                <a:latin typeface="Times New Roman"/>
                <a:cs typeface="Times New Roman"/>
              </a:rPr>
              <a:t>February </a:t>
            </a:r>
            <a:r>
              <a:rPr dirty="0" sz="2000">
                <a:latin typeface="Times New Roman"/>
                <a:cs typeface="Times New Roman"/>
              </a:rPr>
              <a:t>17, 2019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(3:19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	Love Birds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154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53379"/>
            <a:ext cx="5505450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Something seems </a:t>
            </a:r>
            <a:r>
              <a:rPr dirty="0" sz="1400">
                <a:latin typeface="Times New Roman"/>
                <a:cs typeface="Times New Roman"/>
              </a:rPr>
              <a:t>to have happened.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pair of </a:t>
            </a:r>
            <a:r>
              <a:rPr dirty="0" sz="1400" spc="-5">
                <a:latin typeface="Times New Roman"/>
                <a:cs typeface="Times New Roman"/>
              </a:rPr>
              <a:t>eagles remain perched very  close </a:t>
            </a:r>
            <a:r>
              <a:rPr dirty="0" sz="1400" spc="-10">
                <a:latin typeface="Times New Roman"/>
                <a:cs typeface="Times New Roman"/>
              </a:rPr>
              <a:t>together, </a:t>
            </a:r>
            <a:r>
              <a:rPr dirty="0" sz="1400" spc="-5">
                <a:latin typeface="Times New Roman"/>
                <a:cs typeface="Times New Roman"/>
              </a:rPr>
              <a:t>while </a:t>
            </a:r>
            <a:r>
              <a:rPr dirty="0" sz="1400">
                <a:latin typeface="Times New Roman"/>
                <a:cs typeface="Times New Roman"/>
              </a:rPr>
              <a:t>both </a:t>
            </a:r>
            <a:r>
              <a:rPr dirty="0" sz="1400" spc="-5">
                <a:latin typeface="Times New Roman"/>
                <a:cs typeface="Times New Roman"/>
              </a:rPr>
              <a:t>eagles appears highly contorted. Soon after this,  </a:t>
            </a:r>
            <a:r>
              <a:rPr dirty="0" sz="1400">
                <a:latin typeface="Times New Roman"/>
                <a:cs typeface="Times New Roman"/>
              </a:rPr>
              <a:t>one of </a:t>
            </a:r>
            <a:r>
              <a:rPr dirty="0" sz="1400" spc="-5">
                <a:latin typeface="Times New Roman"/>
                <a:cs typeface="Times New Roman"/>
              </a:rPr>
              <a:t>these eagles </a:t>
            </a:r>
            <a:r>
              <a:rPr dirty="0" sz="1400">
                <a:latin typeface="Times New Roman"/>
                <a:cs typeface="Times New Roman"/>
              </a:rPr>
              <a:t>heads </a:t>
            </a:r>
            <a:r>
              <a:rPr dirty="0" sz="1400" spc="-5">
                <a:latin typeface="Times New Roman"/>
                <a:cs typeface="Times New Roman"/>
              </a:rPr>
              <a:t>to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 where </a:t>
            </a: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5">
                <a:latin typeface="Times New Roman"/>
                <a:cs typeface="Times New Roman"/>
              </a:rPr>
              <a:t>will stay </a:t>
            </a:r>
            <a:r>
              <a:rPr dirty="0" sz="1400">
                <a:latin typeface="Times New Roman"/>
                <a:cs typeface="Times New Roman"/>
              </a:rPr>
              <a:t>until a baby </a:t>
            </a:r>
            <a:r>
              <a:rPr dirty="0" sz="1400" spc="-5">
                <a:latin typeface="Times New Roman"/>
                <a:cs typeface="Times New Roman"/>
              </a:rPr>
              <a:t>eaglet  appears </a:t>
            </a:r>
            <a:r>
              <a:rPr dirty="0" sz="1400">
                <a:latin typeface="Times New Roman"/>
                <a:cs typeface="Times New Roman"/>
              </a:rPr>
              <a:t>8 </a:t>
            </a:r>
            <a:r>
              <a:rPr dirty="0" sz="1400" spc="-5">
                <a:latin typeface="Times New Roman"/>
                <a:cs typeface="Times New Roman"/>
              </a:rPr>
              <a:t>weeks later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April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8255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This shows that these </a:t>
            </a:r>
            <a:r>
              <a:rPr dirty="0" sz="1400" spc="-5">
                <a:latin typeface="Times New Roman"/>
                <a:cs typeface="Times New Roman"/>
              </a:rPr>
              <a:t>eagles must </a:t>
            </a:r>
            <a:r>
              <a:rPr dirty="0" sz="1400">
                <a:latin typeface="Times New Roman"/>
                <a:cs typeface="Times New Roman"/>
              </a:rPr>
              <a:t>have been involved in </a:t>
            </a:r>
            <a:r>
              <a:rPr dirty="0" sz="1400" spc="-5">
                <a:latin typeface="Times New Roman"/>
                <a:cs typeface="Times New Roman"/>
              </a:rPr>
              <a:t>whatever activities  were </a:t>
            </a:r>
            <a:r>
              <a:rPr dirty="0" sz="1400">
                <a:latin typeface="Times New Roman"/>
                <a:cs typeface="Times New Roman"/>
              </a:rPr>
              <a:t>needed in </a:t>
            </a:r>
            <a:r>
              <a:rPr dirty="0" sz="1400" spc="-5">
                <a:latin typeface="Times New Roman"/>
                <a:cs typeface="Times New Roman"/>
              </a:rPr>
              <a:t>order for two </a:t>
            </a:r>
            <a:r>
              <a:rPr dirty="0" sz="1400">
                <a:latin typeface="Times New Roman"/>
                <a:cs typeface="Times New Roman"/>
              </a:rPr>
              <a:t>baby </a:t>
            </a:r>
            <a:r>
              <a:rPr dirty="0" sz="1400" spc="-5">
                <a:latin typeface="Times New Roman"/>
                <a:cs typeface="Times New Roman"/>
              </a:rPr>
              <a:t>eaglets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hatch from eggs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few weeks  </a:t>
            </a:r>
            <a:r>
              <a:rPr dirty="0" sz="1400" spc="-15">
                <a:latin typeface="Times New Roman"/>
                <a:cs typeface="Times New Roman"/>
              </a:rPr>
              <a:t>later.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to Make an</a:t>
            </a:r>
            <a:r>
              <a:rPr dirty="0" spc="-3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23489" y="1442719"/>
            <a:ext cx="2725420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89530"/>
            <a:ext cx="4349115" cy="85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February </a:t>
            </a:r>
            <a:r>
              <a:rPr dirty="0" sz="1800">
                <a:latin typeface="Times New Roman"/>
                <a:cs typeface="Times New Roman"/>
              </a:rPr>
              <a:t>26 </a:t>
            </a:r>
            <a:r>
              <a:rPr dirty="0" sz="1800" spc="-5">
                <a:latin typeface="Times New Roman"/>
                <a:cs typeface="Times New Roman"/>
              </a:rPr>
              <a:t>to April </a:t>
            </a:r>
            <a:r>
              <a:rPr dirty="0" sz="1800">
                <a:latin typeface="Times New Roman"/>
                <a:cs typeface="Times New Roman"/>
              </a:rPr>
              <a:t>12,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117221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Sitting </a:t>
            </a:r>
            <a:r>
              <a:rPr dirty="0" sz="2000">
                <a:latin typeface="Times New Roman"/>
                <a:cs typeface="Times New Roman"/>
              </a:rPr>
              <a:t>on the </a:t>
            </a:r>
            <a:r>
              <a:rPr dirty="0" sz="2000" spc="-5">
                <a:latin typeface="Times New Roman"/>
                <a:cs typeface="Times New Roman"/>
              </a:rPr>
              <a:t>Eggs (22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photos)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29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282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379539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February </a:t>
            </a:r>
            <a:r>
              <a:rPr dirty="0" sz="1800">
                <a:latin typeface="Times New Roman"/>
                <a:cs typeface="Times New Roman"/>
              </a:rPr>
              <a:t>26, 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Sitting Deep in 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164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sitting much </a:t>
            </a:r>
            <a:r>
              <a:rPr dirty="0" sz="1400">
                <a:latin typeface="Times New Roman"/>
                <a:cs typeface="Times New Roman"/>
              </a:rPr>
              <a:t>deeper in the nest than </a:t>
            </a:r>
            <a:r>
              <a:rPr dirty="0" sz="1400" spc="-5">
                <a:latin typeface="Times New Roman"/>
                <a:cs typeface="Times New Roman"/>
              </a:rPr>
              <a:t>seen before, with only </a:t>
            </a:r>
            <a:r>
              <a:rPr dirty="0" sz="1400">
                <a:latin typeface="Times New Roman"/>
                <a:cs typeface="Times New Roman"/>
              </a:rPr>
              <a:t>part  of the head </a:t>
            </a:r>
            <a:r>
              <a:rPr dirty="0" sz="1400" spc="-5">
                <a:latin typeface="Times New Roman"/>
                <a:cs typeface="Times New Roman"/>
              </a:rPr>
              <a:t>visible above the nest.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may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either laying eggs or  sitting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recently laid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51428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5">
                <a:latin typeface="Times New Roman"/>
                <a:cs typeface="Times New Roman"/>
              </a:rPr>
              <a:t>An Adult Eagle Sitting Deep in the</a:t>
            </a:r>
            <a:r>
              <a:rPr dirty="0" sz="1800" spc="-2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58623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24170"/>
            <a:ext cx="550672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An adult 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sitting </a:t>
            </a:r>
            <a:r>
              <a:rPr dirty="0" sz="1400">
                <a:latin typeface="Times New Roman"/>
                <a:cs typeface="Times New Roman"/>
              </a:rPr>
              <a:t>deep </a:t>
            </a:r>
            <a:r>
              <a:rPr dirty="0" sz="1400" spc="-5">
                <a:latin typeface="Times New Roman"/>
                <a:cs typeface="Times New Roman"/>
              </a:rPr>
              <a:t>within the nest, watching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camera. </a:t>
            </a:r>
            <a:r>
              <a:rPr dirty="0" sz="1400" spc="-15">
                <a:latin typeface="Times New Roman"/>
                <a:cs typeface="Times New Roman"/>
              </a:rPr>
              <a:t>Within  </a:t>
            </a:r>
            <a:r>
              <a:rPr dirty="0" sz="1400">
                <a:latin typeface="Times New Roman"/>
                <a:cs typeface="Times New Roman"/>
              </a:rPr>
              <a:t>24 </a:t>
            </a:r>
            <a:r>
              <a:rPr dirty="0" sz="1400" spc="-5">
                <a:latin typeface="Times New Roman"/>
                <a:cs typeface="Times New Roman"/>
              </a:rPr>
              <a:t>hours,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nest will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covered with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snow.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648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5">
                <a:latin typeface="Times New Roman"/>
                <a:cs typeface="Times New Roman"/>
              </a:rPr>
              <a:t>An Adult Eagle Perched </a:t>
            </a:r>
            <a:r>
              <a:rPr dirty="0" sz="1800">
                <a:latin typeface="Times New Roman"/>
                <a:cs typeface="Times New Roman"/>
              </a:rPr>
              <a:t>on a</a:t>
            </a:r>
            <a:r>
              <a:rPr dirty="0" sz="1800" spc="-32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Tree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550608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second adult eagle </a:t>
            </a:r>
            <a:r>
              <a:rPr dirty="0" sz="1400">
                <a:latin typeface="Times New Roman"/>
                <a:cs typeface="Times New Roman"/>
              </a:rPr>
              <a:t>(the </a:t>
            </a:r>
            <a:r>
              <a:rPr dirty="0" sz="1400" spc="-5">
                <a:latin typeface="Times New Roman"/>
                <a:cs typeface="Times New Roman"/>
              </a:rPr>
              <a:t>father?)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perched </a:t>
            </a:r>
            <a:r>
              <a:rPr dirty="0" sz="1400">
                <a:latin typeface="Times New Roman"/>
                <a:cs typeface="Times New Roman"/>
              </a:rPr>
              <a:t>on a </a:t>
            </a:r>
            <a:r>
              <a:rPr dirty="0" sz="1400" spc="-5">
                <a:latin typeface="Times New Roman"/>
                <a:cs typeface="Times New Roman"/>
              </a:rPr>
              <a:t>tree </a:t>
            </a:r>
            <a:r>
              <a:rPr dirty="0" sz="1400">
                <a:latin typeface="Times New Roman"/>
                <a:cs typeface="Times New Roman"/>
              </a:rPr>
              <a:t>near the </a:t>
            </a:r>
            <a:r>
              <a:rPr dirty="0" sz="1400" spc="-5">
                <a:latin typeface="Times New Roman"/>
                <a:cs typeface="Times New Roman"/>
              </a:rPr>
              <a:t>nest.  </a:t>
            </a:r>
            <a:r>
              <a:rPr dirty="0" sz="1400" spc="-15">
                <a:latin typeface="Times New Roman"/>
                <a:cs typeface="Times New Roman"/>
              </a:rPr>
              <a:t>Within </a:t>
            </a:r>
            <a:r>
              <a:rPr dirty="0" sz="1400">
                <a:latin typeface="Times New Roman"/>
                <a:cs typeface="Times New Roman"/>
              </a:rPr>
              <a:t>24 </a:t>
            </a:r>
            <a:r>
              <a:rPr dirty="0" sz="1400" spc="-5">
                <a:latin typeface="Times New Roman"/>
                <a:cs typeface="Times New Roman"/>
              </a:rPr>
              <a:t>hours,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 will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covered with </a:t>
            </a:r>
            <a:r>
              <a:rPr dirty="0" sz="1400" spc="-20">
                <a:latin typeface="Times New Roman"/>
                <a:cs typeface="Times New Roman"/>
              </a:rPr>
              <a:t>snow.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Do these eagles </a:t>
            </a:r>
            <a:r>
              <a:rPr dirty="0" sz="1400">
                <a:latin typeface="Times New Roman"/>
                <a:cs typeface="Times New Roman"/>
              </a:rPr>
              <a:t>have  </a:t>
            </a:r>
            <a:r>
              <a:rPr dirty="0" sz="1400" spc="-5">
                <a:latin typeface="Times New Roman"/>
                <a:cs typeface="Times New Roman"/>
              </a:rPr>
              <a:t>any sense </a:t>
            </a:r>
            <a:r>
              <a:rPr dirty="0" sz="1400">
                <a:latin typeface="Times New Roman"/>
                <a:cs typeface="Times New Roman"/>
              </a:rPr>
              <a:t>of the impending </a:t>
            </a:r>
            <a:r>
              <a:rPr dirty="0" sz="1400" spc="-5">
                <a:latin typeface="Times New Roman"/>
                <a:cs typeface="Times New Roman"/>
              </a:rPr>
              <a:t>changes </a:t>
            </a:r>
            <a:r>
              <a:rPr dirty="0" sz="1400">
                <a:latin typeface="Times New Roman"/>
                <a:cs typeface="Times New Roman"/>
              </a:rPr>
              <a:t>in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weather?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9344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7989" algn="l"/>
              </a:tabLst>
            </a:pPr>
            <a:r>
              <a:rPr dirty="0" sz="2000" spc="-5">
                <a:latin typeface="Times New Roman"/>
                <a:cs typeface="Times New Roman"/>
              </a:rPr>
              <a:t>March</a:t>
            </a:r>
            <a:r>
              <a:rPr dirty="0" sz="2000">
                <a:latin typeface="Times New Roman"/>
                <a:cs typeface="Times New Roman"/>
              </a:rPr>
              <a:t> 4,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2019:	</a:t>
            </a:r>
            <a:r>
              <a:rPr dirty="0" sz="2000" spc="-5">
                <a:latin typeface="Times New Roman"/>
                <a:cs typeface="Times New Roman"/>
              </a:rPr>
              <a:t>Snow Covered Nest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5450" cy="126111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60">
                <a:latin typeface="Times New Roman"/>
                <a:cs typeface="Times New Roman"/>
              </a:rPr>
              <a:t>We </a:t>
            </a:r>
            <a:r>
              <a:rPr dirty="0" sz="1400">
                <a:latin typeface="Times New Roman"/>
                <a:cs typeface="Times New Roman"/>
              </a:rPr>
              <a:t>had </a:t>
            </a:r>
            <a:r>
              <a:rPr dirty="0" sz="1400" spc="-5">
                <a:latin typeface="Times New Roman"/>
                <a:cs typeface="Times New Roman"/>
              </a:rPr>
              <a:t>several </a:t>
            </a:r>
            <a:r>
              <a:rPr dirty="0" sz="1400">
                <a:latin typeface="Times New Roman"/>
                <a:cs typeface="Times New Roman"/>
              </a:rPr>
              <a:t>inches of </a:t>
            </a:r>
            <a:r>
              <a:rPr dirty="0" sz="1400" spc="-5">
                <a:latin typeface="Times New Roman"/>
                <a:cs typeface="Times New Roman"/>
              </a:rPr>
              <a:t>wet sticky snow over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evening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March 2-3,  </a:t>
            </a:r>
            <a:r>
              <a:rPr dirty="0" sz="1400">
                <a:latin typeface="Times New Roman"/>
                <a:cs typeface="Times New Roman"/>
              </a:rPr>
              <a:t>2019. </a:t>
            </a:r>
            <a:r>
              <a:rPr dirty="0" sz="1400" spc="-5">
                <a:latin typeface="Times New Roman"/>
                <a:cs typeface="Times New Roman"/>
              </a:rPr>
              <a:t>This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what we found </a:t>
            </a:r>
            <a:r>
              <a:rPr dirty="0" sz="1400">
                <a:latin typeface="Times New Roman"/>
                <a:cs typeface="Times New Roman"/>
              </a:rPr>
              <a:t>the next </a:t>
            </a:r>
            <a:r>
              <a:rPr dirty="0" sz="1400" spc="-25">
                <a:latin typeface="Times New Roman"/>
                <a:cs typeface="Times New Roman"/>
              </a:rPr>
              <a:t>day. </a:t>
            </a:r>
            <a:r>
              <a:rPr dirty="0" sz="1400" spc="-5">
                <a:latin typeface="Times New Roman"/>
                <a:cs typeface="Times New Roman"/>
              </a:rPr>
              <a:t>One adult eagle (the mother?)  </a:t>
            </a:r>
            <a:r>
              <a:rPr dirty="0" sz="1400">
                <a:latin typeface="Times New Roman"/>
                <a:cs typeface="Times New Roman"/>
              </a:rPr>
              <a:t>was </a:t>
            </a:r>
            <a:r>
              <a:rPr dirty="0" sz="1400" spc="-5">
                <a:latin typeface="Times New Roman"/>
                <a:cs typeface="Times New Roman"/>
              </a:rPr>
              <a:t>enclosed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an </a:t>
            </a:r>
            <a:r>
              <a:rPr dirty="0" sz="1400">
                <a:latin typeface="Times New Roman"/>
                <a:cs typeface="Times New Roman"/>
              </a:rPr>
              <a:t>igloo of snow </a:t>
            </a:r>
            <a:r>
              <a:rPr dirty="0" sz="1400" spc="-5">
                <a:latin typeface="Times New Roman"/>
                <a:cs typeface="Times New Roman"/>
              </a:rPr>
              <a:t>along with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clutch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9525">
              <a:lnSpc>
                <a:spcPts val="1610"/>
              </a:lnSpc>
            </a:pPr>
            <a:r>
              <a:rPr dirty="0" sz="1400" spc="-60">
                <a:latin typeface="Times New Roman"/>
                <a:cs typeface="Times New Roman"/>
              </a:rPr>
              <a:t>We </a:t>
            </a:r>
            <a:r>
              <a:rPr dirty="0" sz="1400" spc="-5">
                <a:latin typeface="Times New Roman"/>
                <a:cs typeface="Times New Roman"/>
              </a:rPr>
              <a:t>cannot see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eggs </a:t>
            </a:r>
            <a:r>
              <a:rPr dirty="0" sz="1400">
                <a:latin typeface="Times New Roman"/>
                <a:cs typeface="Times New Roman"/>
              </a:rPr>
              <a:t>in this or </a:t>
            </a:r>
            <a:r>
              <a:rPr dirty="0" sz="1400" spc="-5">
                <a:latin typeface="Times New Roman"/>
                <a:cs typeface="Times New Roman"/>
              </a:rPr>
              <a:t>any </a:t>
            </a:r>
            <a:r>
              <a:rPr dirty="0" sz="1400">
                <a:latin typeface="Times New Roman"/>
                <a:cs typeface="Times New Roman"/>
              </a:rPr>
              <a:t>other </a:t>
            </a:r>
            <a:r>
              <a:rPr dirty="0" sz="1400" spc="-5">
                <a:latin typeface="Times New Roman"/>
                <a:cs typeface="Times New Roman"/>
              </a:rPr>
              <a:t>photos, </a:t>
            </a:r>
            <a:r>
              <a:rPr dirty="0" sz="1400">
                <a:latin typeface="Times New Roman"/>
                <a:cs typeface="Times New Roman"/>
              </a:rPr>
              <a:t>but </a:t>
            </a:r>
            <a:r>
              <a:rPr dirty="0" sz="1400" spc="-5">
                <a:latin typeface="Times New Roman"/>
                <a:cs typeface="Times New Roman"/>
              </a:rPr>
              <a:t>we </a:t>
            </a:r>
            <a:r>
              <a:rPr dirty="0" sz="1400">
                <a:latin typeface="Times New Roman"/>
                <a:cs typeface="Times New Roman"/>
              </a:rPr>
              <a:t>know </a:t>
            </a:r>
            <a:r>
              <a:rPr dirty="0" sz="1400" spc="-5">
                <a:latin typeface="Times New Roman"/>
                <a:cs typeface="Times New Roman"/>
              </a:rPr>
              <a:t>they must  </a:t>
            </a:r>
            <a:r>
              <a:rPr dirty="0" sz="1400">
                <a:latin typeface="Times New Roman"/>
                <a:cs typeface="Times New Roman"/>
              </a:rPr>
              <a:t>be there because baby </a:t>
            </a:r>
            <a:r>
              <a:rPr dirty="0" sz="1400" spc="-5">
                <a:latin typeface="Times New Roman"/>
                <a:cs typeface="Times New Roman"/>
              </a:rPr>
              <a:t>eaglets </a:t>
            </a:r>
            <a:r>
              <a:rPr dirty="0" sz="1400">
                <a:latin typeface="Times New Roman"/>
                <a:cs typeface="Times New Roman"/>
              </a:rPr>
              <a:t>began to </a:t>
            </a:r>
            <a:r>
              <a:rPr dirty="0" sz="1400" spc="-5">
                <a:latin typeface="Times New Roman"/>
                <a:cs typeface="Times New Roman"/>
              </a:rPr>
              <a:t>appear </a:t>
            </a:r>
            <a:r>
              <a:rPr dirty="0" sz="1400">
                <a:latin typeface="Times New Roman"/>
                <a:cs typeface="Times New Roman"/>
              </a:rPr>
              <a:t>in the </a:t>
            </a:r>
            <a:r>
              <a:rPr dirty="0" sz="1400" spc="-5">
                <a:latin typeface="Times New Roman"/>
                <a:cs typeface="Times New Roman"/>
              </a:rPr>
              <a:t>nest </a:t>
            </a:r>
            <a:r>
              <a:rPr dirty="0" sz="1400">
                <a:latin typeface="Times New Roman"/>
                <a:cs typeface="Times New Roman"/>
              </a:rPr>
              <a:t>by </a:t>
            </a:r>
            <a:r>
              <a:rPr dirty="0" sz="1400" spc="-5">
                <a:latin typeface="Times New Roman"/>
                <a:cs typeface="Times New Roman"/>
              </a:rPr>
              <a:t>April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93192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7989" algn="l"/>
              </a:tabLst>
            </a:pPr>
            <a:r>
              <a:rPr dirty="0" sz="2000" spc="-5">
                <a:latin typeface="Times New Roman"/>
                <a:cs typeface="Times New Roman"/>
              </a:rPr>
              <a:t>March</a:t>
            </a:r>
            <a:r>
              <a:rPr dirty="0" sz="2000">
                <a:latin typeface="Times New Roman"/>
                <a:cs typeface="Times New Roman"/>
              </a:rPr>
              <a:t> 5,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2019:	</a:t>
            </a:r>
            <a:r>
              <a:rPr dirty="0" sz="2000" spc="-5">
                <a:latin typeface="Times New Roman"/>
                <a:cs typeface="Times New Roman"/>
              </a:rPr>
              <a:t>Snow Covered Nest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418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second day after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snow fall, some snow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melted, and </a:t>
            </a:r>
            <a:r>
              <a:rPr dirty="0" sz="1400">
                <a:latin typeface="Times New Roman"/>
                <a:cs typeface="Times New Roman"/>
              </a:rPr>
              <a:t>a  </a:t>
            </a:r>
            <a:r>
              <a:rPr dirty="0" sz="1400" spc="-5">
                <a:latin typeface="Times New Roman"/>
                <a:cs typeface="Times New Roman"/>
              </a:rPr>
              <a:t>hatchway seems </a:t>
            </a:r>
            <a:r>
              <a:rPr dirty="0" sz="1400">
                <a:latin typeface="Times New Roman"/>
                <a:cs typeface="Times New Roman"/>
              </a:rPr>
              <a:t>to have opened in </a:t>
            </a:r>
            <a:r>
              <a:rPr dirty="0" sz="1400" spc="-5">
                <a:latin typeface="Times New Roman"/>
                <a:cs typeface="Times New Roman"/>
              </a:rPr>
              <a:t>the upper left corner </a:t>
            </a:r>
            <a:r>
              <a:rPr dirty="0" sz="1400">
                <a:latin typeface="Times New Roman"/>
                <a:cs typeface="Times New Roman"/>
              </a:rPr>
              <a:t>of the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igloo.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932554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8625" algn="l"/>
              </a:tabLst>
            </a:pPr>
            <a:r>
              <a:rPr dirty="0" sz="2000" spc="-5">
                <a:latin typeface="Times New Roman"/>
                <a:cs typeface="Times New Roman"/>
              </a:rPr>
              <a:t>March</a:t>
            </a:r>
            <a:r>
              <a:rPr dirty="0" sz="2000">
                <a:latin typeface="Times New Roman"/>
                <a:cs typeface="Times New Roman"/>
              </a:rPr>
              <a:t> 6,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2019:	</a:t>
            </a:r>
            <a:r>
              <a:rPr dirty="0" sz="2000" spc="-5">
                <a:latin typeface="Times New Roman"/>
                <a:cs typeface="Times New Roman"/>
              </a:rPr>
              <a:t>Snow Covered Nest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735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 </a:t>
            </a:r>
            <a:r>
              <a:rPr dirty="0" sz="1400">
                <a:latin typeface="Times New Roman"/>
                <a:cs typeface="Times New Roman"/>
              </a:rPr>
              <a:t>the third </a:t>
            </a:r>
            <a:r>
              <a:rPr dirty="0" sz="1400" spc="-5">
                <a:latin typeface="Times New Roman"/>
                <a:cs typeface="Times New Roman"/>
              </a:rPr>
              <a:t>day after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snow fall, most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snow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melted, and </a:t>
            </a:r>
            <a:r>
              <a:rPr dirty="0" sz="1400">
                <a:latin typeface="Times New Roman"/>
                <a:cs typeface="Times New Roman"/>
              </a:rPr>
              <a:t>the  occupant of the igloo </a:t>
            </a:r>
            <a:r>
              <a:rPr dirty="0" sz="1400" spc="-5">
                <a:latin typeface="Times New Roman"/>
                <a:cs typeface="Times New Roman"/>
              </a:rPr>
              <a:t>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for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first time. This eagle </a:t>
            </a:r>
            <a:r>
              <a:rPr dirty="0" sz="1400">
                <a:latin typeface="Times New Roman"/>
                <a:cs typeface="Times New Roman"/>
              </a:rPr>
              <a:t>(the </a:t>
            </a:r>
            <a:r>
              <a:rPr dirty="0" sz="1400" spc="-5">
                <a:latin typeface="Times New Roman"/>
                <a:cs typeface="Times New Roman"/>
              </a:rPr>
              <a:t>mother?)  remains </a:t>
            </a:r>
            <a:r>
              <a:rPr dirty="0" sz="1400">
                <a:latin typeface="Times New Roman"/>
                <a:cs typeface="Times New Roman"/>
              </a:rPr>
              <a:t>deep in the </a:t>
            </a:r>
            <a:r>
              <a:rPr dirty="0" sz="1400" spc="-5">
                <a:latin typeface="Times New Roman"/>
                <a:cs typeface="Times New Roman"/>
              </a:rPr>
              <a:t>nest, possibly sitting </a:t>
            </a:r>
            <a:r>
              <a:rPr dirty="0" sz="1400">
                <a:latin typeface="Times New Roman"/>
                <a:cs typeface="Times New Roman"/>
              </a:rPr>
              <a:t>on a </a:t>
            </a:r>
            <a:r>
              <a:rPr dirty="0" sz="1400" spc="-5">
                <a:latin typeface="Times New Roman"/>
                <a:cs typeface="Times New Roman"/>
              </a:rPr>
              <a:t>pair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932554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8625" algn="l"/>
              </a:tabLst>
            </a:pPr>
            <a:r>
              <a:rPr dirty="0" sz="2000" spc="-5">
                <a:latin typeface="Times New Roman"/>
                <a:cs typeface="Times New Roman"/>
              </a:rPr>
              <a:t>March</a:t>
            </a:r>
            <a:r>
              <a:rPr dirty="0" sz="2000">
                <a:latin typeface="Times New Roman"/>
                <a:cs typeface="Times New Roman"/>
              </a:rPr>
              <a:t> 8,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2019:	</a:t>
            </a:r>
            <a:r>
              <a:rPr dirty="0" sz="2000" spc="-5">
                <a:latin typeface="Times New Roman"/>
                <a:cs typeface="Times New Roman"/>
              </a:rPr>
              <a:t>Snow Covered Nest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037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adult eagles remains </a:t>
            </a:r>
            <a:r>
              <a:rPr dirty="0" sz="1400">
                <a:latin typeface="Times New Roman"/>
                <a:cs typeface="Times New Roman"/>
              </a:rPr>
              <a:t>deep in the </a:t>
            </a:r>
            <a:r>
              <a:rPr dirty="0" sz="1400" spc="-5">
                <a:latin typeface="Times New Roman"/>
                <a:cs typeface="Times New Roman"/>
              </a:rPr>
              <a:t>nest after </a:t>
            </a:r>
            <a:r>
              <a:rPr dirty="0" sz="1400">
                <a:latin typeface="Times New Roman"/>
                <a:cs typeface="Times New Roman"/>
              </a:rPr>
              <a:t>nearly </a:t>
            </a:r>
            <a:r>
              <a:rPr dirty="0" sz="1400" spc="-5">
                <a:latin typeface="Times New Roman"/>
                <a:cs typeface="Times New Roman"/>
              </a:rPr>
              <a:t>all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snow  </a:t>
            </a:r>
            <a:r>
              <a:rPr dirty="0" sz="1400">
                <a:latin typeface="Times New Roman"/>
                <a:cs typeface="Times New Roman"/>
              </a:rPr>
              <a:t>has</a:t>
            </a:r>
            <a:r>
              <a:rPr dirty="0" sz="1400" spc="-5">
                <a:latin typeface="Times New Roman"/>
                <a:cs typeface="Times New Roman"/>
              </a:rPr>
              <a:t> melted.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84886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12,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Near Side </a:t>
            </a:r>
            <a:r>
              <a:rPr dirty="0" sz="1800">
                <a:latin typeface="Times New Roman"/>
                <a:cs typeface="Times New Roman"/>
              </a:rPr>
              <a:t>of </a:t>
            </a:r>
            <a:r>
              <a:rPr dirty="0" sz="1800" spc="-5">
                <a:latin typeface="Times New Roman"/>
                <a:cs typeface="Times New Roman"/>
              </a:rPr>
              <a:t>Mohansic</a:t>
            </a:r>
            <a:r>
              <a:rPr dirty="0" sz="1800" spc="-16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Lake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49973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is </a:t>
            </a:r>
            <a:r>
              <a:rPr dirty="0" sz="1400" spc="-5">
                <a:latin typeface="Times New Roman"/>
                <a:cs typeface="Times New Roman"/>
              </a:rPr>
              <a:t>similar to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scene captured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January </a:t>
            </a:r>
            <a:r>
              <a:rPr dirty="0" sz="1400">
                <a:latin typeface="Times New Roman"/>
                <a:cs typeface="Times New Roman"/>
              </a:rPr>
              <a:t>22. This is the </a:t>
            </a:r>
            <a:r>
              <a:rPr dirty="0" sz="1400" spc="-5">
                <a:latin typeface="Times New Roman"/>
                <a:cs typeface="Times New Roman"/>
              </a:rPr>
              <a:t>best </a:t>
            </a:r>
            <a:r>
              <a:rPr dirty="0" sz="1400">
                <a:latin typeface="Times New Roman"/>
                <a:cs typeface="Times New Roman"/>
              </a:rPr>
              <a:t>photo  </a:t>
            </a:r>
            <a:r>
              <a:rPr dirty="0" sz="1400" spc="-5">
                <a:latin typeface="Times New Roman"/>
                <a:cs typeface="Times New Roman"/>
              </a:rPr>
              <a:t>yet </a:t>
            </a:r>
            <a:r>
              <a:rPr dirty="0" sz="1400">
                <a:latin typeface="Times New Roman"/>
                <a:cs typeface="Times New Roman"/>
              </a:rPr>
              <a:t>of one of this pair of </a:t>
            </a:r>
            <a:r>
              <a:rPr dirty="0" sz="1400" spc="-5">
                <a:latin typeface="Times New Roman"/>
                <a:cs typeface="Times New Roman"/>
              </a:rPr>
              <a:t>adult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eagles.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33290" y="886459"/>
            <a:ext cx="8940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Times New Roman"/>
                <a:cs typeface="Times New Roman"/>
              </a:rPr>
              <a:t>Watching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37930" y="886459"/>
            <a:ext cx="3041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the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886459"/>
            <a:ext cx="317817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25, 2019: </a:t>
            </a:r>
            <a:r>
              <a:rPr dirty="0" sz="1800" spc="-5">
                <a:latin typeface="Times New Roman"/>
                <a:cs typeface="Times New Roman"/>
              </a:rPr>
              <a:t>One Adult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Eagle  </a:t>
            </a:r>
            <a:r>
              <a:rPr dirty="0" sz="1800" spc="-5">
                <a:latin typeface="Times New Roman"/>
                <a:cs typeface="Times New Roman"/>
              </a:rPr>
              <a:t>Camera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131569" y="5482590"/>
            <a:ext cx="549973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sharp eyes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this eagle appear </a:t>
            </a:r>
            <a:r>
              <a:rPr dirty="0" sz="1400">
                <a:latin typeface="Times New Roman"/>
                <a:cs typeface="Times New Roman"/>
              </a:rPr>
              <a:t>to know </a:t>
            </a:r>
            <a:r>
              <a:rPr dirty="0" sz="1400" spc="-5">
                <a:latin typeface="Times New Roman"/>
                <a:cs typeface="Times New Roman"/>
              </a:rPr>
              <a:t>where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camera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located. 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remains </a:t>
            </a:r>
            <a:r>
              <a:rPr dirty="0" sz="1400">
                <a:latin typeface="Times New Roman"/>
                <a:cs typeface="Times New Roman"/>
              </a:rPr>
              <a:t>deep in the </a:t>
            </a:r>
            <a:r>
              <a:rPr dirty="0" sz="1400" spc="-5">
                <a:latin typeface="Times New Roman"/>
                <a:cs typeface="Times New Roman"/>
              </a:rPr>
              <a:t>nest and likely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sitting </a:t>
            </a:r>
            <a:r>
              <a:rPr dirty="0" sz="1400">
                <a:latin typeface="Times New Roman"/>
                <a:cs typeface="Times New Roman"/>
              </a:rPr>
              <a:t>on a pair of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3911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26, 2019: </a:t>
            </a:r>
            <a:r>
              <a:rPr dirty="0" sz="1800" spc="-5">
                <a:latin typeface="Times New Roman"/>
                <a:cs typeface="Times New Roman"/>
              </a:rPr>
              <a:t>One Adult Eagle Resting Low in the</a:t>
            </a:r>
            <a:r>
              <a:rPr dirty="0" sz="1800" spc="-1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549783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adult eagle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resting </a:t>
            </a:r>
            <a:r>
              <a:rPr dirty="0" sz="1400">
                <a:latin typeface="Times New Roman"/>
                <a:cs typeface="Times New Roman"/>
              </a:rPr>
              <a:t>low in the nest. </a:t>
            </a:r>
            <a:r>
              <a:rPr dirty="0" sz="1400" spc="-5">
                <a:latin typeface="Times New Roman"/>
                <a:cs typeface="Times New Roman"/>
              </a:rPr>
              <a:t>It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probably sitting </a:t>
            </a:r>
            <a:r>
              <a:rPr dirty="0" sz="1400">
                <a:latin typeface="Times New Roman"/>
                <a:cs typeface="Times New Roman"/>
              </a:rPr>
              <a:t>on  or near a pair 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3911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31, 2019: </a:t>
            </a:r>
            <a:r>
              <a:rPr dirty="0" sz="1800" spc="-5">
                <a:latin typeface="Times New Roman"/>
                <a:cs typeface="Times New Roman"/>
              </a:rPr>
              <a:t>One Adult Eagle Resting Low in the</a:t>
            </a:r>
            <a:r>
              <a:rPr dirty="0" sz="1800" spc="-1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549719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is </a:t>
            </a:r>
            <a:r>
              <a:rPr dirty="0" sz="1400" spc="-5">
                <a:latin typeface="Times New Roman"/>
                <a:cs typeface="Times New Roman"/>
              </a:rPr>
              <a:t>another shot </a:t>
            </a:r>
            <a:r>
              <a:rPr dirty="0" sz="1400">
                <a:latin typeface="Times New Roman"/>
                <a:cs typeface="Times New Roman"/>
              </a:rPr>
              <a:t>of one </a:t>
            </a:r>
            <a:r>
              <a:rPr dirty="0" sz="1400" spc="-5">
                <a:latin typeface="Times New Roman"/>
                <a:cs typeface="Times New Roman"/>
              </a:rPr>
              <a:t>adult eagle resting </a:t>
            </a:r>
            <a:r>
              <a:rPr dirty="0" sz="1400">
                <a:latin typeface="Times New Roman"/>
                <a:cs typeface="Times New Roman"/>
              </a:rPr>
              <a:t>low in </a:t>
            </a:r>
            <a:r>
              <a:rPr dirty="0" sz="1400" spc="-5">
                <a:latin typeface="Times New Roman"/>
                <a:cs typeface="Times New Roman"/>
              </a:rPr>
              <a:t>the nest. It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probably  continuing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sit </a:t>
            </a:r>
            <a:r>
              <a:rPr dirty="0" sz="1400">
                <a:latin typeface="Times New Roman"/>
                <a:cs typeface="Times New Roman"/>
              </a:rPr>
              <a:t>on or near a pair of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6139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April </a:t>
            </a:r>
            <a:r>
              <a:rPr dirty="0" sz="2000">
                <a:latin typeface="Times New Roman"/>
                <a:cs typeface="Times New Roman"/>
              </a:rPr>
              <a:t>2, 2019: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Adult Eagles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3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3545" cy="126111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Both adult eagles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</a:t>
            </a:r>
            <a:r>
              <a:rPr dirty="0" sz="1400">
                <a:latin typeface="Times New Roman"/>
                <a:cs typeface="Times New Roman"/>
              </a:rPr>
              <a:t>on top of the nest. </a:t>
            </a:r>
            <a:r>
              <a:rPr dirty="0" sz="1400" spc="-5">
                <a:latin typeface="Times New Roman"/>
                <a:cs typeface="Times New Roman"/>
              </a:rPr>
              <a:t>They appear </a:t>
            </a:r>
            <a:r>
              <a:rPr dirty="0" sz="1400">
                <a:latin typeface="Times New Roman"/>
                <a:cs typeface="Times New Roman"/>
              </a:rPr>
              <a:t>to be in the  process of </a:t>
            </a:r>
            <a:r>
              <a:rPr dirty="0" sz="1400" spc="-5">
                <a:latin typeface="Times New Roman"/>
                <a:cs typeface="Times New Roman"/>
              </a:rPr>
              <a:t>trading places so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that had been </a:t>
            </a:r>
            <a:r>
              <a:rPr dirty="0" sz="1400" spc="-5">
                <a:latin typeface="Times New Roman"/>
                <a:cs typeface="Times New Roman"/>
              </a:rPr>
              <a:t>sitting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eggs can  fly away and find some food for itself. </a:t>
            </a:r>
            <a:r>
              <a:rPr dirty="0" sz="1400">
                <a:latin typeface="Times New Roman"/>
                <a:cs typeface="Times New Roman"/>
              </a:rPr>
              <a:t>The other </a:t>
            </a:r>
            <a:r>
              <a:rPr dirty="0" sz="1400" spc="-5">
                <a:latin typeface="Times New Roman"/>
                <a:cs typeface="Times New Roman"/>
              </a:rPr>
              <a:t>eagle will </a:t>
            </a:r>
            <a:r>
              <a:rPr dirty="0" sz="1400">
                <a:latin typeface="Times New Roman"/>
                <a:cs typeface="Times New Roman"/>
              </a:rPr>
              <a:t>then </a:t>
            </a:r>
            <a:r>
              <a:rPr dirty="0" sz="1400" spc="-5">
                <a:latin typeface="Times New Roman"/>
                <a:cs typeface="Times New Roman"/>
              </a:rPr>
              <a:t>take </a:t>
            </a:r>
            <a:r>
              <a:rPr dirty="0" sz="1400">
                <a:latin typeface="Times New Roman"/>
                <a:cs typeface="Times New Roman"/>
              </a:rPr>
              <a:t>its  </a:t>
            </a:r>
            <a:r>
              <a:rPr dirty="0" sz="1400" spc="-5">
                <a:latin typeface="Times New Roman"/>
                <a:cs typeface="Times New Roman"/>
              </a:rPr>
              <a:t>place sitting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eggs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Adult eagles are known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share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responsibility for sitting </a:t>
            </a:r>
            <a:r>
              <a:rPr dirty="0" sz="1400">
                <a:latin typeface="Times New Roman"/>
                <a:cs typeface="Times New Roman"/>
              </a:rPr>
              <a:t>on their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45325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7,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Nest with its Beak</a:t>
            </a:r>
            <a:r>
              <a:rPr dirty="0" sz="1800" spc="-1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Open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4815" cy="146558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762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is on the </a:t>
            </a:r>
            <a:r>
              <a:rPr dirty="0" sz="1400" spc="-5">
                <a:latin typeface="Times New Roman"/>
                <a:cs typeface="Times New Roman"/>
              </a:rPr>
              <a:t>nest with its </a:t>
            </a:r>
            <a:r>
              <a:rPr dirty="0" sz="1400">
                <a:latin typeface="Times New Roman"/>
                <a:cs typeface="Times New Roman"/>
              </a:rPr>
              <a:t>beak open. It is not </a:t>
            </a:r>
            <a:r>
              <a:rPr dirty="0" sz="1400" spc="-5">
                <a:latin typeface="Times New Roman"/>
                <a:cs typeface="Times New Roman"/>
              </a:rPr>
              <a:t>clear why </a:t>
            </a:r>
            <a:r>
              <a:rPr dirty="0" sz="1400">
                <a:latin typeface="Times New Roman"/>
                <a:cs typeface="Times New Roman"/>
              </a:rPr>
              <a:t>its beak is  open. It is </a:t>
            </a:r>
            <a:r>
              <a:rPr dirty="0" sz="1400" spc="-5">
                <a:latin typeface="Times New Roman"/>
                <a:cs typeface="Times New Roman"/>
              </a:rPr>
              <a:t>probably making some noise, </a:t>
            </a:r>
            <a:r>
              <a:rPr dirty="0" sz="1400">
                <a:latin typeface="Times New Roman"/>
                <a:cs typeface="Times New Roman"/>
              </a:rPr>
              <a:t>but it </a:t>
            </a:r>
            <a:r>
              <a:rPr dirty="0" sz="1400" spc="-5">
                <a:latin typeface="Times New Roman"/>
                <a:cs typeface="Times New Roman"/>
              </a:rPr>
              <a:t>was </a:t>
            </a:r>
            <a:r>
              <a:rPr dirty="0" sz="1400">
                <a:latin typeface="Times New Roman"/>
                <a:cs typeface="Times New Roman"/>
              </a:rPr>
              <a:t>too </a:t>
            </a:r>
            <a:r>
              <a:rPr dirty="0" sz="1400" spc="-5">
                <a:latin typeface="Times New Roman"/>
                <a:cs typeface="Times New Roman"/>
              </a:rPr>
              <a:t>far </a:t>
            </a:r>
            <a:r>
              <a:rPr dirty="0" sz="1400" spc="-10">
                <a:latin typeface="Times New Roman"/>
                <a:cs typeface="Times New Roman"/>
              </a:rPr>
              <a:t>away </a:t>
            </a:r>
            <a:r>
              <a:rPr dirty="0" sz="1400">
                <a:latin typeface="Times New Roman"/>
                <a:cs typeface="Times New Roman"/>
              </a:rPr>
              <a:t>to be heard.  The other </a:t>
            </a:r>
            <a:r>
              <a:rPr dirty="0" sz="1400" spc="-5">
                <a:latin typeface="Times New Roman"/>
                <a:cs typeface="Times New Roman"/>
              </a:rPr>
              <a:t>adult eagle may </a:t>
            </a:r>
            <a:r>
              <a:rPr dirty="0" sz="1400">
                <a:latin typeface="Times New Roman"/>
                <a:cs typeface="Times New Roman"/>
              </a:rPr>
              <a:t>be hidden low in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may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telling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partner </a:t>
            </a:r>
            <a:r>
              <a:rPr dirty="0" sz="1400">
                <a:latin typeface="Times New Roman"/>
                <a:cs typeface="Times New Roman"/>
              </a:rPr>
              <a:t>to get out </a:t>
            </a:r>
            <a:r>
              <a:rPr dirty="0" sz="1400" spc="-5">
                <a:latin typeface="Times New Roman"/>
                <a:cs typeface="Times New Roman"/>
              </a:rPr>
              <a:t>and let it take over sitting </a:t>
            </a:r>
            <a:r>
              <a:rPr dirty="0" sz="1400">
                <a:latin typeface="Times New Roman"/>
                <a:cs typeface="Times New Roman"/>
              </a:rPr>
              <a:t>on  the </a:t>
            </a:r>
            <a:r>
              <a:rPr dirty="0" sz="1400" spc="-5">
                <a:latin typeface="Times New Roman"/>
                <a:cs typeface="Times New Roman"/>
              </a:rPr>
              <a:t>eggs. </a:t>
            </a:r>
            <a:r>
              <a:rPr dirty="0" sz="1400" spc="-10">
                <a:latin typeface="Times New Roman"/>
                <a:cs typeface="Times New Roman"/>
              </a:rPr>
              <a:t>Or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5">
                <a:latin typeface="Times New Roman"/>
                <a:cs typeface="Times New Roman"/>
              </a:rPr>
              <a:t>possible </a:t>
            </a:r>
            <a:r>
              <a:rPr dirty="0" sz="1400">
                <a:latin typeface="Times New Roman"/>
                <a:cs typeface="Times New Roman"/>
              </a:rPr>
              <a:t>that one of the </a:t>
            </a:r>
            <a:r>
              <a:rPr dirty="0" sz="1400" spc="-5">
                <a:latin typeface="Times New Roman"/>
                <a:cs typeface="Times New Roman"/>
              </a:rPr>
              <a:t>eggs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hatched and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hatchling  eaglet cannot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</a:t>
            </a:r>
            <a:r>
              <a:rPr dirty="0" sz="1400">
                <a:latin typeface="Times New Roman"/>
                <a:cs typeface="Times New Roman"/>
              </a:rPr>
              <a:t>because it is too </a:t>
            </a:r>
            <a:r>
              <a:rPr dirty="0" sz="1400" spc="-5">
                <a:latin typeface="Times New Roman"/>
                <a:cs typeface="Times New Roman"/>
              </a:rPr>
              <a:t>small and </a:t>
            </a:r>
            <a:r>
              <a:rPr dirty="0" sz="1400">
                <a:latin typeface="Times New Roman"/>
                <a:cs typeface="Times New Roman"/>
              </a:rPr>
              <a:t>too deep in the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4711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1625" algn="l"/>
              </a:tabLst>
            </a:pPr>
            <a:r>
              <a:rPr dirty="0" sz="2000" spc="-5">
                <a:latin typeface="Times New Roman"/>
                <a:cs typeface="Times New Roman"/>
              </a:rPr>
              <a:t>April</a:t>
            </a:r>
            <a:r>
              <a:rPr dirty="0" sz="2000">
                <a:latin typeface="Times New Roman"/>
                <a:cs typeface="Times New Roman"/>
              </a:rPr>
              <a:t> 9,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2019:	</a:t>
            </a:r>
            <a:r>
              <a:rPr dirty="0" sz="2000" spc="-5">
                <a:latin typeface="Times New Roman"/>
                <a:cs typeface="Times New Roman"/>
              </a:rPr>
              <a:t>Second Adult Eagle </a:t>
            </a:r>
            <a:r>
              <a:rPr dirty="0" sz="1800" spc="-5">
                <a:latin typeface="Times New Roman"/>
                <a:cs typeface="Times New Roman"/>
              </a:rPr>
              <a:t>Arriving at the</a:t>
            </a:r>
            <a:r>
              <a:rPr dirty="0" sz="1800" spc="-2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608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adult eagle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</a:t>
            </a:r>
            <a:r>
              <a:rPr dirty="0" sz="1400">
                <a:latin typeface="Times New Roman"/>
                <a:cs typeface="Times New Roman"/>
              </a:rPr>
              <a:t>deep in </a:t>
            </a:r>
            <a:r>
              <a:rPr dirty="0" sz="1400" spc="-5">
                <a:latin typeface="Times New Roman"/>
                <a:cs typeface="Times New Roman"/>
              </a:rPr>
              <a:t>the nest while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partner arrives </a:t>
            </a:r>
            <a:r>
              <a:rPr dirty="0" sz="1400">
                <a:latin typeface="Times New Roman"/>
                <a:cs typeface="Times New Roman"/>
              </a:rPr>
              <a:t>on the  </a:t>
            </a:r>
            <a:r>
              <a:rPr dirty="0" sz="1400" spc="-5">
                <a:latin typeface="Times New Roman"/>
                <a:cs typeface="Times New Roman"/>
              </a:rPr>
              <a:t>wing. The two adult eagles will trade places after </a:t>
            </a:r>
            <a:r>
              <a:rPr dirty="0" sz="1400">
                <a:latin typeface="Times New Roman"/>
                <a:cs typeface="Times New Roman"/>
              </a:rPr>
              <a:t>the partner </a:t>
            </a:r>
            <a:r>
              <a:rPr dirty="0" sz="1400" spc="-5">
                <a:latin typeface="Times New Roman"/>
                <a:cs typeface="Times New Roman"/>
              </a:rPr>
              <a:t>lands </a:t>
            </a:r>
            <a:r>
              <a:rPr dirty="0" sz="1400">
                <a:latin typeface="Times New Roman"/>
                <a:cs typeface="Times New Roman"/>
              </a:rPr>
              <a:t>on the 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8952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(5:20 </a:t>
            </a:r>
            <a:r>
              <a:rPr dirty="0" sz="1800" spc="-5">
                <a:latin typeface="Times New Roman"/>
                <a:cs typeface="Times New Roman"/>
              </a:rPr>
              <a:t>PM): One Adult Eagle in</a:t>
            </a:r>
            <a:r>
              <a:rPr dirty="0" sz="1800" spc="-1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Flight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44773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adult 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returning </a:t>
            </a:r>
            <a:r>
              <a:rPr dirty="0" sz="1400">
                <a:latin typeface="Times New Roman"/>
                <a:cs typeface="Times New Roman"/>
              </a:rPr>
              <a:t>to the </a:t>
            </a:r>
            <a:r>
              <a:rPr dirty="0" sz="1400" spc="-5">
                <a:latin typeface="Times New Roman"/>
                <a:cs typeface="Times New Roman"/>
              </a:rPr>
              <a:t>nest after foraging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food.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11619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(5:26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One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and One in the</a:t>
            </a:r>
            <a:r>
              <a:rPr dirty="0" sz="1800" spc="-1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291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After arriving at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nest, </a:t>
            </a:r>
            <a:r>
              <a:rPr dirty="0" sz="1400">
                <a:latin typeface="Times New Roman"/>
                <a:cs typeface="Times New Roman"/>
              </a:rPr>
              <a:t>one </a:t>
            </a:r>
            <a:r>
              <a:rPr dirty="0" sz="1400" spc="-5">
                <a:latin typeface="Times New Roman"/>
                <a:cs typeface="Times New Roman"/>
              </a:rPr>
              <a:t>eagle stares at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camera while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partner  continues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sit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eggs </a:t>
            </a:r>
            <a:r>
              <a:rPr dirty="0" sz="1400">
                <a:latin typeface="Times New Roman"/>
                <a:cs typeface="Times New Roman"/>
              </a:rPr>
              <a:t>in the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eyes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eagles are better </a:t>
            </a:r>
            <a:r>
              <a:rPr dirty="0" sz="1400">
                <a:latin typeface="Times New Roman"/>
                <a:cs typeface="Times New Roman"/>
              </a:rPr>
              <a:t>than  the </a:t>
            </a:r>
            <a:r>
              <a:rPr dirty="0" sz="1400" spc="-5">
                <a:latin typeface="Times New Roman"/>
                <a:cs typeface="Times New Roman"/>
              </a:rPr>
              <a:t>lens </a:t>
            </a:r>
            <a:r>
              <a:rPr dirty="0" sz="1400">
                <a:latin typeface="Times New Roman"/>
                <a:cs typeface="Times New Roman"/>
              </a:rPr>
              <a:t>on this</a:t>
            </a:r>
            <a:r>
              <a:rPr dirty="0" sz="1400" spc="-5">
                <a:latin typeface="Times New Roman"/>
                <a:cs typeface="Times New Roman"/>
              </a:rPr>
              <a:t> camera..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11619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(5:26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One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and One in the</a:t>
            </a:r>
            <a:r>
              <a:rPr dirty="0" sz="1800" spc="-1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545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sitting low in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5">
                <a:latin typeface="Times New Roman"/>
                <a:cs typeface="Times New Roman"/>
              </a:rPr>
              <a:t>probably sitting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eggs. </a:t>
            </a:r>
            <a:r>
              <a:rPr dirty="0" sz="1400">
                <a:latin typeface="Times New Roman"/>
                <a:cs typeface="Times New Roman"/>
              </a:rPr>
              <a:t>The  other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preparing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take </a:t>
            </a:r>
            <a:r>
              <a:rPr dirty="0" sz="1400" spc="-10">
                <a:latin typeface="Times New Roman"/>
                <a:cs typeface="Times New Roman"/>
              </a:rPr>
              <a:t>off. </a:t>
            </a:r>
            <a:r>
              <a:rPr dirty="0" sz="1400" spc="-5">
                <a:latin typeface="Times New Roman"/>
                <a:cs typeface="Times New Roman"/>
              </a:rPr>
              <a:t>These eagles may </a:t>
            </a:r>
            <a:r>
              <a:rPr dirty="0" sz="1400">
                <a:latin typeface="Times New Roman"/>
                <a:cs typeface="Times New Roman"/>
              </a:rPr>
              <a:t>have </a:t>
            </a:r>
            <a:r>
              <a:rPr dirty="0" sz="1400" spc="-5">
                <a:latin typeface="Times New Roman"/>
                <a:cs typeface="Times New Roman"/>
              </a:rPr>
              <a:t>traded places  after </a:t>
            </a:r>
            <a:r>
              <a:rPr dirty="0" sz="1400">
                <a:latin typeface="Times New Roman"/>
                <a:cs typeface="Times New Roman"/>
              </a:rPr>
              <a:t>one of them </a:t>
            </a:r>
            <a:r>
              <a:rPr dirty="0" sz="1400" spc="-5">
                <a:latin typeface="Times New Roman"/>
                <a:cs typeface="Times New Roman"/>
              </a:rPr>
              <a:t>arrived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few minutes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ago.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100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66700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</a:t>
            </a:r>
            <a:r>
              <a:rPr dirty="0" sz="1800" spc="1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(5:26</a:t>
            </a:r>
            <a:r>
              <a:rPr dirty="0" sz="1800" spc="18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One in the  Nest and One Leaving the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100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sitting low in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5">
                <a:latin typeface="Times New Roman"/>
                <a:cs typeface="Times New Roman"/>
              </a:rPr>
              <a:t>probably sitting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eggs. </a:t>
            </a:r>
            <a:r>
              <a:rPr dirty="0" sz="1400">
                <a:latin typeface="Times New Roman"/>
                <a:cs typeface="Times New Roman"/>
              </a:rPr>
              <a:t>The  other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just taken </a:t>
            </a:r>
            <a:r>
              <a:rPr dirty="0" sz="1400" spc="-10">
                <a:latin typeface="Times New Roman"/>
                <a:cs typeface="Times New Roman"/>
              </a:rPr>
              <a:t>off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leave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4457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(5:27 </a:t>
            </a:r>
            <a:r>
              <a:rPr dirty="0" sz="1800" spc="-5">
                <a:latin typeface="Times New Roman"/>
                <a:cs typeface="Times New Roman"/>
              </a:rPr>
              <a:t>PM): Adult Eagle in</a:t>
            </a:r>
            <a:r>
              <a:rPr dirty="0" sz="1800" spc="-15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Flight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550481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adult eagles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flying through some trees along  Mohansic Lake. </a:t>
            </a:r>
            <a:r>
              <a:rPr dirty="0" sz="1400" spc="-10">
                <a:latin typeface="Times New Roman"/>
                <a:cs typeface="Times New Roman"/>
              </a:rPr>
              <a:t>Unfortunately, </a:t>
            </a:r>
            <a:r>
              <a:rPr dirty="0" sz="1400">
                <a:latin typeface="Times New Roman"/>
                <a:cs typeface="Times New Roman"/>
              </a:rPr>
              <a:t>the head of the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hidden </a:t>
            </a:r>
            <a:r>
              <a:rPr dirty="0" sz="1400">
                <a:latin typeface="Times New Roman"/>
                <a:cs typeface="Times New Roman"/>
              </a:rPr>
              <a:t>behind a  limb in the</a:t>
            </a:r>
            <a:r>
              <a:rPr dirty="0" sz="1400" spc="-5">
                <a:latin typeface="Times New Roman"/>
                <a:cs typeface="Times New Roman"/>
              </a:rPr>
              <a:t> foreground.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359981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12, 2019 (3:42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Looking into the</a:t>
            </a:r>
            <a:r>
              <a:rPr dirty="0" sz="1800" spc="-15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545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adult eagle seems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interested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something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the nest. In less </a:t>
            </a:r>
            <a:r>
              <a:rPr dirty="0" sz="1400">
                <a:latin typeface="Times New Roman"/>
                <a:cs typeface="Times New Roman"/>
              </a:rPr>
              <a:t>than  one </a:t>
            </a:r>
            <a:r>
              <a:rPr dirty="0" sz="1400" spc="-5">
                <a:latin typeface="Times New Roman"/>
                <a:cs typeface="Times New Roman"/>
              </a:rPr>
              <a:t>minute, </a:t>
            </a: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5">
                <a:latin typeface="Times New Roman"/>
                <a:cs typeface="Times New Roman"/>
              </a:rPr>
              <a:t>will </a:t>
            </a:r>
            <a:r>
              <a:rPr dirty="0" sz="1400">
                <a:latin typeface="Times New Roman"/>
                <a:cs typeface="Times New Roman"/>
              </a:rPr>
              <a:t>be joined by its </a:t>
            </a:r>
            <a:r>
              <a:rPr dirty="0" sz="1400" spc="-5">
                <a:latin typeface="Times New Roman"/>
                <a:cs typeface="Times New Roman"/>
              </a:rPr>
              <a:t>partner carrying sticks. This eagle </a:t>
            </a:r>
            <a:r>
              <a:rPr dirty="0" sz="1400" spc="-10">
                <a:latin typeface="Times New Roman"/>
                <a:cs typeface="Times New Roman"/>
              </a:rPr>
              <a:t>may 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preparing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 for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arrival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fresh building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materials.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332232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12, 2019 (3:42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Building the</a:t>
            </a:r>
            <a:r>
              <a:rPr dirty="0" sz="1800" spc="-1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735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These two eagles are working </a:t>
            </a:r>
            <a:r>
              <a:rPr dirty="0" sz="1400">
                <a:latin typeface="Times New Roman"/>
                <a:cs typeface="Times New Roman"/>
              </a:rPr>
              <a:t>together to </a:t>
            </a:r>
            <a:r>
              <a:rPr dirty="0" sz="1400" spc="-5">
                <a:latin typeface="Times New Roman"/>
                <a:cs typeface="Times New Roman"/>
              </a:rPr>
              <a:t>improve </a:t>
            </a:r>
            <a:r>
              <a:rPr dirty="0" sz="1400">
                <a:latin typeface="Times New Roman"/>
                <a:cs typeface="Times New Roman"/>
              </a:rPr>
              <a:t>the nest. </a:t>
            </a:r>
            <a:r>
              <a:rPr dirty="0" sz="1400" spc="-5">
                <a:latin typeface="Times New Roman"/>
                <a:cs typeface="Times New Roman"/>
              </a:rPr>
              <a:t>Eagle  teamwork. This could indicate </a:t>
            </a:r>
            <a:r>
              <a:rPr dirty="0" sz="1400">
                <a:latin typeface="Times New Roman"/>
                <a:cs typeface="Times New Roman"/>
              </a:rPr>
              <a:t>that the </a:t>
            </a:r>
            <a:r>
              <a:rPr dirty="0" sz="1400" spc="-5">
                <a:latin typeface="Times New Roman"/>
                <a:cs typeface="Times New Roman"/>
              </a:rPr>
              <a:t>eggs </a:t>
            </a:r>
            <a:r>
              <a:rPr dirty="0" sz="1400">
                <a:latin typeface="Times New Roman"/>
                <a:cs typeface="Times New Roman"/>
              </a:rPr>
              <a:t>have not yet </a:t>
            </a:r>
            <a:r>
              <a:rPr dirty="0" sz="1400" spc="-5">
                <a:latin typeface="Times New Roman"/>
                <a:cs typeface="Times New Roman"/>
              </a:rPr>
              <a:t>hatched, </a:t>
            </a:r>
            <a:r>
              <a:rPr dirty="0" sz="1400">
                <a:latin typeface="Times New Roman"/>
                <a:cs typeface="Times New Roman"/>
              </a:rPr>
              <a:t>but the  </a:t>
            </a:r>
            <a:r>
              <a:rPr dirty="0" sz="1400" spc="-5">
                <a:latin typeface="Times New Roman"/>
                <a:cs typeface="Times New Roman"/>
              </a:rPr>
              <a:t>parents sense </a:t>
            </a:r>
            <a:r>
              <a:rPr dirty="0" sz="1400">
                <a:latin typeface="Times New Roman"/>
                <a:cs typeface="Times New Roman"/>
              </a:rPr>
              <a:t>that the </a:t>
            </a:r>
            <a:r>
              <a:rPr dirty="0" sz="1400" spc="-5">
                <a:latin typeface="Times New Roman"/>
                <a:cs typeface="Times New Roman"/>
              </a:rPr>
              <a:t>eggs may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hatching soon and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5">
                <a:latin typeface="Times New Roman"/>
                <a:cs typeface="Times New Roman"/>
              </a:rPr>
              <a:t>time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prepare </a:t>
            </a:r>
            <a:r>
              <a:rPr dirty="0" sz="1400">
                <a:latin typeface="Times New Roman"/>
                <a:cs typeface="Times New Roman"/>
              </a:rPr>
              <a:t>the  </a:t>
            </a:r>
            <a:r>
              <a:rPr dirty="0" sz="1400" spc="-5">
                <a:latin typeface="Times New Roman"/>
                <a:cs typeface="Times New Roman"/>
              </a:rPr>
              <a:t>nest for </a:t>
            </a:r>
            <a:r>
              <a:rPr dirty="0" sz="1400">
                <a:latin typeface="Times New Roman"/>
                <a:cs typeface="Times New Roman"/>
              </a:rPr>
              <a:t>the new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inhabitants.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to Make an</a:t>
            </a:r>
            <a:r>
              <a:rPr dirty="0" spc="-3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23489" y="1442719"/>
            <a:ext cx="2725420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89530"/>
            <a:ext cx="4371340" cy="1203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15 </a:t>
            </a:r>
            <a:r>
              <a:rPr dirty="0" sz="1800" spc="-5">
                <a:latin typeface="Times New Roman"/>
                <a:cs typeface="Times New Roman"/>
              </a:rPr>
              <a:t>to April </a:t>
            </a:r>
            <a:r>
              <a:rPr dirty="0" sz="1800">
                <a:latin typeface="Times New Roman"/>
                <a:cs typeface="Times New Roman"/>
              </a:rPr>
              <a:t>30,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Times New Roman"/>
              <a:cs typeface="Times New Roman"/>
            </a:endParaRPr>
          </a:p>
          <a:p>
            <a:pPr marL="2151380" marR="5080" indent="-1000760">
              <a:lnSpc>
                <a:spcPts val="2530"/>
              </a:lnSpc>
            </a:pPr>
            <a:r>
              <a:rPr dirty="0" sz="2200" spc="-5">
                <a:latin typeface="Times New Roman"/>
                <a:cs typeface="Times New Roman"/>
              </a:rPr>
              <a:t>Down-covered Baby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Eaglets  (16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photos)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29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282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49846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162306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</a:t>
            </a:r>
            <a:r>
              <a:rPr dirty="0" sz="1800" spc="18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15,</a:t>
            </a:r>
            <a:r>
              <a:rPr dirty="0" sz="1800" spc="1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	</a:t>
            </a:r>
            <a:r>
              <a:rPr dirty="0" sz="1800" spc="-5">
                <a:latin typeface="Times New Roman"/>
                <a:cs typeface="Times New Roman"/>
              </a:rPr>
              <a:t>One Adult </a:t>
            </a:r>
            <a:r>
              <a:rPr dirty="0" sz="1800" spc="-10">
                <a:latin typeface="Times New Roman"/>
                <a:cs typeface="Times New Roman"/>
              </a:rPr>
              <a:t>Eagle </a:t>
            </a:r>
            <a:r>
              <a:rPr dirty="0" sz="1800" spc="-5">
                <a:latin typeface="Times New Roman"/>
                <a:cs typeface="Times New Roman"/>
              </a:rPr>
              <a:t>in the Nest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10">
                <a:latin typeface="Times New Roman"/>
                <a:cs typeface="Times New Roman"/>
              </a:rPr>
              <a:t>New 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Eaglet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354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the </a:t>
            </a:r>
            <a:r>
              <a:rPr dirty="0" sz="1400" spc="-5">
                <a:latin typeface="Times New Roman"/>
                <a:cs typeface="Times New Roman"/>
              </a:rPr>
              <a:t>first shot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newly hatched </a:t>
            </a:r>
            <a:r>
              <a:rPr dirty="0" sz="1400">
                <a:latin typeface="Times New Roman"/>
                <a:cs typeface="Times New Roman"/>
              </a:rPr>
              <a:t>baby </a:t>
            </a:r>
            <a:r>
              <a:rPr dirty="0" sz="1400" spc="-5">
                <a:latin typeface="Times New Roman"/>
                <a:cs typeface="Times New Roman"/>
              </a:rPr>
              <a:t>eaglet. Only </a:t>
            </a:r>
            <a:r>
              <a:rPr dirty="0" sz="1400">
                <a:latin typeface="Times New Roman"/>
                <a:cs typeface="Times New Roman"/>
              </a:rPr>
              <a:t>the top of </a:t>
            </a:r>
            <a:r>
              <a:rPr dirty="0" sz="1400" spc="-5">
                <a:latin typeface="Times New Roman"/>
                <a:cs typeface="Times New Roman"/>
              </a:rPr>
              <a:t>the  </a:t>
            </a:r>
            <a:r>
              <a:rPr dirty="0" sz="1400">
                <a:latin typeface="Times New Roman"/>
                <a:cs typeface="Times New Roman"/>
              </a:rPr>
              <a:t>head </a:t>
            </a:r>
            <a:r>
              <a:rPr dirty="0" sz="1400" spc="-5">
                <a:latin typeface="Times New Roman"/>
                <a:cs typeface="Times New Roman"/>
              </a:rPr>
              <a:t>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seen, covered in gray downy feathers.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downy feathers will 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replaced by black feathers within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few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weeks.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2698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16, 2019 (4:53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</a:t>
            </a:r>
            <a:r>
              <a:rPr dirty="0" sz="1800" spc="-10">
                <a:latin typeface="Times New Roman"/>
                <a:cs typeface="Times New Roman"/>
              </a:rPr>
              <a:t>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550735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By </a:t>
            </a:r>
            <a:r>
              <a:rPr dirty="0" sz="1400">
                <a:latin typeface="Times New Roman"/>
                <a:cs typeface="Times New Roman"/>
              </a:rPr>
              <a:t>now </a:t>
            </a:r>
            <a:r>
              <a:rPr dirty="0" sz="1400" spc="-5">
                <a:latin typeface="Times New Roman"/>
                <a:cs typeface="Times New Roman"/>
              </a:rPr>
              <a:t>at least </a:t>
            </a:r>
            <a:r>
              <a:rPr dirty="0" sz="1400">
                <a:latin typeface="Times New Roman"/>
                <a:cs typeface="Times New Roman"/>
              </a:rPr>
              <a:t>one baby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hatched from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egg. Both parents are  </a:t>
            </a:r>
            <a:r>
              <a:rPr dirty="0" sz="1400">
                <a:latin typeface="Times New Roman"/>
                <a:cs typeface="Times New Roman"/>
              </a:rPr>
              <a:t>paying </a:t>
            </a:r>
            <a:r>
              <a:rPr dirty="0" sz="1400" spc="-5">
                <a:latin typeface="Times New Roman"/>
                <a:cs typeface="Times New Roman"/>
              </a:rPr>
              <a:t>attention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something and </a:t>
            </a:r>
            <a:r>
              <a:rPr dirty="0" sz="1400">
                <a:latin typeface="Times New Roman"/>
                <a:cs typeface="Times New Roman"/>
              </a:rPr>
              <a:t>one </a:t>
            </a:r>
            <a:r>
              <a:rPr dirty="0" sz="1400" spc="-5">
                <a:latin typeface="Times New Roman"/>
                <a:cs typeface="Times New Roman"/>
              </a:rPr>
              <a:t>may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trying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feed the </a:t>
            </a:r>
            <a:r>
              <a:rPr dirty="0" sz="1400" spc="-20">
                <a:latin typeface="Times New Roman"/>
                <a:cs typeface="Times New Roman"/>
              </a:rPr>
              <a:t>baby, </a:t>
            </a:r>
            <a:r>
              <a:rPr dirty="0" sz="1400" spc="-5">
                <a:latin typeface="Times New Roman"/>
                <a:cs typeface="Times New Roman"/>
              </a:rPr>
              <a:t>which  cannot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in </a:t>
            </a:r>
            <a:r>
              <a:rPr dirty="0" sz="1400">
                <a:latin typeface="Times New Roman"/>
                <a:cs typeface="Times New Roman"/>
              </a:rPr>
              <a:t>this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photo.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1090930"/>
            <a:ext cx="550354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71780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16,  2019</a:t>
            </a:r>
            <a:r>
              <a:rPr dirty="0" sz="1800" spc="-1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(5:03</a:t>
            </a:r>
            <a:r>
              <a:rPr dirty="0" sz="1800" spc="2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</a:t>
            </a:r>
            <a:r>
              <a:rPr dirty="0" sz="1800" spc="-10">
                <a:latin typeface="Times New Roman"/>
                <a:cs typeface="Times New Roman"/>
              </a:rPr>
              <a:t>Nest  </a:t>
            </a:r>
            <a:r>
              <a:rPr dirty="0" sz="1800" spc="-5">
                <a:latin typeface="Times New Roman"/>
                <a:cs typeface="Times New Roman"/>
              </a:rPr>
              <a:t>and One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84912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687059"/>
            <a:ext cx="550481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few minutes after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previous photo, </a:t>
            </a:r>
            <a:r>
              <a:rPr dirty="0" sz="1400">
                <a:latin typeface="Times New Roman"/>
                <a:cs typeface="Times New Roman"/>
              </a:rPr>
              <a:t>one of the </a:t>
            </a:r>
            <a:r>
              <a:rPr dirty="0" sz="1400" spc="-5">
                <a:latin typeface="Times New Roman"/>
                <a:cs typeface="Times New Roman"/>
              </a:rPr>
              <a:t>parents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flown </a:t>
            </a:r>
            <a:r>
              <a:rPr dirty="0" sz="1400" spc="-15">
                <a:latin typeface="Times New Roman"/>
                <a:cs typeface="Times New Roman"/>
              </a:rPr>
              <a:t>off </a:t>
            </a:r>
            <a:r>
              <a:rPr dirty="0" sz="1400" spc="-5">
                <a:latin typeface="Times New Roman"/>
                <a:cs typeface="Times New Roman"/>
              </a:rPr>
              <a:t>and  </a:t>
            </a:r>
            <a:r>
              <a:rPr dirty="0" sz="1400">
                <a:latin typeface="Times New Roman"/>
                <a:cs typeface="Times New Roman"/>
              </a:rPr>
              <a:t>the head of one tiny </a:t>
            </a:r>
            <a:r>
              <a:rPr dirty="0" sz="1400" spc="-10">
                <a:latin typeface="Times New Roman"/>
                <a:cs typeface="Times New Roman"/>
              </a:rPr>
              <a:t>fluffy </a:t>
            </a:r>
            <a:r>
              <a:rPr dirty="0" sz="1400">
                <a:latin typeface="Times New Roman"/>
                <a:cs typeface="Times New Roman"/>
              </a:rPr>
              <a:t>baby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clearly visible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front </a:t>
            </a:r>
            <a:r>
              <a:rPr dirty="0" sz="1400">
                <a:latin typeface="Times New Roman"/>
                <a:cs typeface="Times New Roman"/>
              </a:rPr>
              <a:t>of the  </a:t>
            </a:r>
            <a:r>
              <a:rPr dirty="0" sz="1400" spc="-5">
                <a:latin typeface="Times New Roman"/>
                <a:cs typeface="Times New Roman"/>
              </a:rPr>
              <a:t>remaining parent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eagle.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2698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(3:50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</a:t>
            </a:r>
            <a:r>
              <a:rPr dirty="0" sz="1800" spc="-10">
                <a:latin typeface="Times New Roman"/>
                <a:cs typeface="Times New Roman"/>
              </a:rPr>
              <a:t>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550100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Both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adult eagle parents are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nest, and </a:t>
            </a:r>
            <a:r>
              <a:rPr dirty="0" sz="1400">
                <a:latin typeface="Times New Roman"/>
                <a:cs typeface="Times New Roman"/>
              </a:rPr>
              <a:t>one has </a:t>
            </a:r>
            <a:r>
              <a:rPr dirty="0" sz="1400" spc="-5">
                <a:latin typeface="Times New Roman"/>
                <a:cs typeface="Times New Roman"/>
              </a:rPr>
              <a:t>an </a:t>
            </a:r>
            <a:r>
              <a:rPr dirty="0" sz="1400">
                <a:latin typeface="Times New Roman"/>
                <a:cs typeface="Times New Roman"/>
              </a:rPr>
              <a:t>open beak. </a:t>
            </a:r>
            <a:r>
              <a:rPr dirty="0" sz="1400" spc="-5">
                <a:latin typeface="Times New Roman"/>
                <a:cs typeface="Times New Roman"/>
              </a:rPr>
              <a:t>It  </a:t>
            </a:r>
            <a:r>
              <a:rPr dirty="0" sz="1400">
                <a:latin typeface="Times New Roman"/>
                <a:cs typeface="Times New Roman"/>
              </a:rPr>
              <a:t>looks like it </a:t>
            </a:r>
            <a:r>
              <a:rPr dirty="0" sz="1400" spc="-5">
                <a:latin typeface="Times New Roman"/>
                <a:cs typeface="Times New Roman"/>
              </a:rPr>
              <a:t>was making </a:t>
            </a:r>
            <a:r>
              <a:rPr dirty="0" sz="1400">
                <a:latin typeface="Times New Roman"/>
                <a:cs typeface="Times New Roman"/>
              </a:rPr>
              <a:t>a loud </a:t>
            </a:r>
            <a:r>
              <a:rPr dirty="0" sz="1400" spc="-5">
                <a:latin typeface="Times New Roman"/>
                <a:cs typeface="Times New Roman"/>
              </a:rPr>
              <a:t>noise, </a:t>
            </a: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5">
                <a:latin typeface="Times New Roman"/>
                <a:cs typeface="Times New Roman"/>
              </a:rPr>
              <a:t>must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excited by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birth </a:t>
            </a:r>
            <a:r>
              <a:rPr dirty="0" sz="1400">
                <a:latin typeface="Times New Roman"/>
                <a:cs typeface="Times New Roman"/>
              </a:rPr>
              <a:t>of the  baby </a:t>
            </a:r>
            <a:r>
              <a:rPr dirty="0" sz="1400" spc="-5">
                <a:latin typeface="Times New Roman"/>
                <a:cs typeface="Times New Roman"/>
              </a:rPr>
              <a:t>eaglet seen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the days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before.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2698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(3:50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</a:t>
            </a:r>
            <a:r>
              <a:rPr dirty="0" sz="1800" spc="-10">
                <a:latin typeface="Times New Roman"/>
                <a:cs typeface="Times New Roman"/>
              </a:rPr>
              <a:t>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550291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two adult eagle parents appear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kissing or </a:t>
            </a:r>
            <a:r>
              <a:rPr dirty="0" sz="1400">
                <a:latin typeface="Times New Roman"/>
                <a:cs typeface="Times New Roman"/>
              </a:rPr>
              <a:t>rubbing </a:t>
            </a:r>
            <a:r>
              <a:rPr dirty="0" sz="1400" spc="-5">
                <a:latin typeface="Times New Roman"/>
                <a:cs typeface="Times New Roman"/>
              </a:rPr>
              <a:t>beaks. It </a:t>
            </a:r>
            <a:r>
              <a:rPr dirty="0" sz="1400">
                <a:latin typeface="Times New Roman"/>
                <a:cs typeface="Times New Roman"/>
              </a:rPr>
              <a:t>looks  like the love </a:t>
            </a:r>
            <a:r>
              <a:rPr dirty="0" sz="1400" spc="-5">
                <a:latin typeface="Times New Roman"/>
                <a:cs typeface="Times New Roman"/>
              </a:rPr>
              <a:t>birds </a:t>
            </a:r>
            <a:r>
              <a:rPr dirty="0" sz="1400">
                <a:latin typeface="Times New Roman"/>
                <a:cs typeface="Times New Roman"/>
              </a:rPr>
              <a:t>back in </a:t>
            </a:r>
            <a:r>
              <a:rPr dirty="0" sz="1400" spc="-15">
                <a:latin typeface="Times New Roman"/>
                <a:cs typeface="Times New Roman"/>
              </a:rPr>
              <a:t>January. </a:t>
            </a:r>
            <a:r>
              <a:rPr dirty="0" sz="1400" spc="-5">
                <a:latin typeface="Times New Roman"/>
                <a:cs typeface="Times New Roman"/>
              </a:rPr>
              <a:t>They may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pleased </a:t>
            </a:r>
            <a:r>
              <a:rPr dirty="0" sz="1400">
                <a:latin typeface="Times New Roman"/>
                <a:cs typeface="Times New Roman"/>
              </a:rPr>
              <a:t>that </a:t>
            </a:r>
            <a:r>
              <a:rPr dirty="0" sz="1400" spc="-5">
                <a:latin typeface="Times New Roman"/>
                <a:cs typeface="Times New Roman"/>
              </a:rPr>
              <a:t>at least </a:t>
            </a:r>
            <a:r>
              <a:rPr dirty="0" sz="1400">
                <a:latin typeface="Times New Roman"/>
                <a:cs typeface="Times New Roman"/>
              </a:rPr>
              <a:t>one of  the </a:t>
            </a:r>
            <a:r>
              <a:rPr dirty="0" sz="1400" spc="-5">
                <a:latin typeface="Times New Roman"/>
                <a:cs typeface="Times New Roman"/>
              </a:rPr>
              <a:t>eggs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hatched.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second baby eaglet will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few days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later.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3697604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(4:47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Landing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8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Branch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735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adult 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coming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for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landing </a:t>
            </a:r>
            <a:r>
              <a:rPr dirty="0" sz="1400">
                <a:latin typeface="Times New Roman"/>
                <a:cs typeface="Times New Roman"/>
              </a:rPr>
              <a:t>on the long </a:t>
            </a:r>
            <a:r>
              <a:rPr dirty="0" sz="1400" spc="-5">
                <a:latin typeface="Times New Roman"/>
                <a:cs typeface="Times New Roman"/>
              </a:rPr>
              <a:t>branch to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left </a:t>
            </a:r>
            <a:r>
              <a:rPr dirty="0" sz="1400">
                <a:latin typeface="Times New Roman"/>
                <a:cs typeface="Times New Roman"/>
              </a:rPr>
              <a:t>of  the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and tail are spread </a:t>
            </a:r>
            <a:r>
              <a:rPr dirty="0" sz="1400">
                <a:latin typeface="Times New Roman"/>
                <a:cs typeface="Times New Roman"/>
              </a:rPr>
              <a:t>out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"landing </a:t>
            </a:r>
            <a:r>
              <a:rPr dirty="0" sz="1400">
                <a:latin typeface="Times New Roman"/>
                <a:cs typeface="Times New Roman"/>
              </a:rPr>
              <a:t>gear" </a:t>
            </a:r>
            <a:r>
              <a:rPr dirty="0" sz="1400" spc="-5">
                <a:latin typeface="Times New Roman"/>
                <a:cs typeface="Times New Roman"/>
              </a:rPr>
              <a:t>are down.  No activity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</a:t>
            </a:r>
            <a:r>
              <a:rPr dirty="0" sz="1400">
                <a:latin typeface="Times New Roman"/>
                <a:cs typeface="Times New Roman"/>
              </a:rPr>
              <a:t>in the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34606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18, 2019 (5:19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5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037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is the </a:t>
            </a:r>
            <a:r>
              <a:rPr dirty="0" sz="1400" spc="-5">
                <a:latin typeface="Times New Roman"/>
                <a:cs typeface="Times New Roman"/>
              </a:rPr>
              <a:t>third time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hatchling eaglet </a:t>
            </a:r>
            <a:r>
              <a:rPr dirty="0" sz="1400">
                <a:latin typeface="Times New Roman"/>
                <a:cs typeface="Times New Roman"/>
              </a:rPr>
              <a:t>has been </a:t>
            </a:r>
            <a:r>
              <a:rPr dirty="0" sz="1400" spc="-5">
                <a:latin typeface="Times New Roman"/>
                <a:cs typeface="Times New Roman"/>
              </a:rPr>
              <a:t>since April </a:t>
            </a:r>
            <a:r>
              <a:rPr dirty="0" sz="1400">
                <a:latin typeface="Times New Roman"/>
                <a:cs typeface="Times New Roman"/>
              </a:rPr>
              <a:t>15. It is </a:t>
            </a:r>
            <a:r>
              <a:rPr dirty="0" sz="1400" spc="-5">
                <a:latin typeface="Times New Roman"/>
                <a:cs typeface="Times New Roman"/>
              </a:rPr>
              <a:t>still  small and </a:t>
            </a:r>
            <a:r>
              <a:rPr dirty="0" sz="1400" spc="-20">
                <a:latin typeface="Times New Roman"/>
                <a:cs typeface="Times New Roman"/>
              </a:rPr>
              <a:t>downy.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adult eagle parent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paying attention </a:t>
            </a:r>
            <a:r>
              <a:rPr dirty="0" sz="1400">
                <a:latin typeface="Times New Roman"/>
                <a:cs typeface="Times New Roman"/>
              </a:rPr>
              <a:t>to the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baby.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34606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18, 2019 (5:36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5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418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hatchling 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still small and </a:t>
            </a:r>
            <a:r>
              <a:rPr dirty="0" sz="1400" spc="-20">
                <a:latin typeface="Times New Roman"/>
                <a:cs typeface="Times New Roman"/>
              </a:rPr>
              <a:t>downy.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adult eagle parent </a:t>
            </a:r>
            <a:r>
              <a:rPr dirty="0" sz="1400">
                <a:latin typeface="Times New Roman"/>
                <a:cs typeface="Times New Roman"/>
              </a:rPr>
              <a:t>is  paying </a:t>
            </a:r>
            <a:r>
              <a:rPr dirty="0" sz="1400" spc="-5">
                <a:latin typeface="Times New Roman"/>
                <a:cs typeface="Times New Roman"/>
              </a:rPr>
              <a:t>attention </a:t>
            </a:r>
            <a:r>
              <a:rPr dirty="0" sz="1400">
                <a:latin typeface="Times New Roman"/>
                <a:cs typeface="Times New Roman"/>
              </a:rPr>
              <a:t>to the </a:t>
            </a:r>
            <a:r>
              <a:rPr dirty="0" sz="1400" spc="-20">
                <a:latin typeface="Times New Roman"/>
                <a:cs typeface="Times New Roman"/>
              </a:rPr>
              <a:t>baby. </a:t>
            </a:r>
            <a:r>
              <a:rPr dirty="0" sz="1400" spc="-5">
                <a:latin typeface="Times New Roman"/>
                <a:cs typeface="Times New Roman"/>
              </a:rPr>
              <a:t>So </a:t>
            </a:r>
            <a:r>
              <a:rPr dirty="0" sz="1400" spc="-20">
                <a:latin typeface="Times New Roman"/>
                <a:cs typeface="Times New Roman"/>
              </a:rPr>
              <a:t>far, </a:t>
            </a:r>
            <a:r>
              <a:rPr dirty="0" sz="1400">
                <a:latin typeface="Times New Roman"/>
                <a:cs typeface="Times New Roman"/>
              </a:rPr>
              <a:t>there is </a:t>
            </a:r>
            <a:r>
              <a:rPr dirty="0" sz="1400" spc="-5">
                <a:latin typeface="Times New Roman"/>
                <a:cs typeface="Times New Roman"/>
              </a:rPr>
              <a:t>still only </a:t>
            </a:r>
            <a:r>
              <a:rPr dirty="0" sz="1400">
                <a:latin typeface="Times New Roman"/>
                <a:cs typeface="Times New Roman"/>
              </a:rPr>
              <a:t>one baby </a:t>
            </a:r>
            <a:r>
              <a:rPr dirty="0" sz="1400" spc="-5">
                <a:latin typeface="Times New Roman"/>
                <a:cs typeface="Times New Roman"/>
              </a:rPr>
              <a:t>eaglet in </a:t>
            </a:r>
            <a:r>
              <a:rPr dirty="0" sz="1400">
                <a:latin typeface="Times New Roman"/>
                <a:cs typeface="Times New Roman"/>
              </a:rPr>
              <a:t>this 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354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71780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(2:52</a:t>
            </a:r>
            <a:r>
              <a:rPr dirty="0" sz="1800" spc="2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</a:t>
            </a:r>
            <a:r>
              <a:rPr dirty="0" sz="1800" spc="-10">
                <a:latin typeface="Times New Roman"/>
                <a:cs typeface="Times New Roman"/>
              </a:rPr>
              <a:t>Nest  </a:t>
            </a:r>
            <a:r>
              <a:rPr dirty="0" sz="1800" spc="-5">
                <a:latin typeface="Times New Roman"/>
                <a:cs typeface="Times New Roman"/>
              </a:rPr>
              <a:t>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4815" cy="146558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baby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still small and </a:t>
            </a:r>
            <a:r>
              <a:rPr dirty="0" sz="1400" spc="-20">
                <a:latin typeface="Times New Roman"/>
                <a:cs typeface="Times New Roman"/>
              </a:rPr>
              <a:t>downy, </a:t>
            </a:r>
            <a:r>
              <a:rPr dirty="0" sz="1400">
                <a:latin typeface="Times New Roman"/>
                <a:cs typeface="Times New Roman"/>
              </a:rPr>
              <a:t>but it had </a:t>
            </a:r>
            <a:r>
              <a:rPr dirty="0" sz="1400" spc="-5">
                <a:latin typeface="Times New Roman"/>
                <a:cs typeface="Times New Roman"/>
              </a:rPr>
              <a:t>moved upwards so </a:t>
            </a:r>
            <a:r>
              <a:rPr dirty="0" sz="1400">
                <a:latin typeface="Times New Roman"/>
                <a:cs typeface="Times New Roman"/>
              </a:rPr>
              <a:t>the  head neck </a:t>
            </a:r>
            <a:r>
              <a:rPr dirty="0" sz="1400" spc="-5">
                <a:latin typeface="Times New Roman"/>
                <a:cs typeface="Times New Roman"/>
              </a:rPr>
              <a:t>and upper body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for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first time.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adult eagle  seems to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preoccupied with something else, with </a:t>
            </a:r>
            <a:r>
              <a:rPr dirty="0" sz="1400">
                <a:latin typeface="Times New Roman"/>
                <a:cs typeface="Times New Roman"/>
              </a:rPr>
              <a:t>its head </a:t>
            </a:r>
            <a:r>
              <a:rPr dirty="0" sz="1400" spc="-5">
                <a:latin typeface="Times New Roman"/>
                <a:cs typeface="Times New Roman"/>
              </a:rPr>
              <a:t>reaching down  </a:t>
            </a:r>
            <a:r>
              <a:rPr dirty="0" sz="1400">
                <a:latin typeface="Times New Roman"/>
                <a:cs typeface="Times New Roman"/>
              </a:rPr>
              <a:t>into the </a:t>
            </a:r>
            <a:r>
              <a:rPr dirty="0" sz="1400" spc="-5">
                <a:latin typeface="Times New Roman"/>
                <a:cs typeface="Times New Roman"/>
              </a:rPr>
              <a:t>nest. It may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checking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status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other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egg.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second hatchling eaglet will </a:t>
            </a:r>
            <a:r>
              <a:rPr dirty="0" sz="1400">
                <a:latin typeface="Times New Roman"/>
                <a:cs typeface="Times New Roman"/>
              </a:rPr>
              <a:t>not be </a:t>
            </a:r>
            <a:r>
              <a:rPr dirty="0" sz="1400" spc="-5">
                <a:latin typeface="Times New Roman"/>
                <a:cs typeface="Times New Roman"/>
              </a:rPr>
              <a:t>seen </a:t>
            </a:r>
            <a:r>
              <a:rPr dirty="0" sz="1400">
                <a:latin typeface="Times New Roman"/>
                <a:cs typeface="Times New Roman"/>
              </a:rPr>
              <a:t>until 4 </a:t>
            </a:r>
            <a:r>
              <a:rPr dirty="0" sz="1400" spc="-5">
                <a:latin typeface="Times New Roman"/>
                <a:cs typeface="Times New Roman"/>
              </a:rPr>
              <a:t>days </a:t>
            </a:r>
            <a:r>
              <a:rPr dirty="0" sz="1400" spc="-15">
                <a:latin typeface="Times New Roman"/>
                <a:cs typeface="Times New Roman"/>
              </a:rPr>
              <a:t>later, </a:t>
            </a:r>
            <a:r>
              <a:rPr dirty="0" sz="1400" spc="-5">
                <a:latin typeface="Times New Roman"/>
                <a:cs typeface="Times New Roman"/>
              </a:rPr>
              <a:t>but </a:t>
            </a:r>
            <a:r>
              <a:rPr dirty="0" sz="1400">
                <a:latin typeface="Times New Roman"/>
                <a:cs typeface="Times New Roman"/>
              </a:rPr>
              <a:t>there </a:t>
            </a:r>
            <a:r>
              <a:rPr dirty="0" sz="1400" spc="-10">
                <a:latin typeface="Times New Roman"/>
                <a:cs typeface="Times New Roman"/>
              </a:rPr>
              <a:t>may 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some activity </a:t>
            </a:r>
            <a:r>
              <a:rPr dirty="0" sz="1400">
                <a:latin typeface="Times New Roman"/>
                <a:cs typeface="Times New Roman"/>
              </a:rPr>
              <a:t>in the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354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71780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(2:54</a:t>
            </a:r>
            <a:r>
              <a:rPr dirty="0" sz="1800" spc="2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</a:t>
            </a:r>
            <a:r>
              <a:rPr dirty="0" sz="1800" spc="-10">
                <a:latin typeface="Times New Roman"/>
                <a:cs typeface="Times New Roman"/>
              </a:rPr>
              <a:t>Nest  </a:t>
            </a:r>
            <a:r>
              <a:rPr dirty="0" sz="1800" spc="-5">
                <a:latin typeface="Times New Roman"/>
                <a:cs typeface="Times New Roman"/>
              </a:rPr>
              <a:t>with One 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545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Still only </a:t>
            </a:r>
            <a:r>
              <a:rPr dirty="0" sz="1400">
                <a:latin typeface="Times New Roman"/>
                <a:cs typeface="Times New Roman"/>
              </a:rPr>
              <a:t>one </a:t>
            </a:r>
            <a:r>
              <a:rPr dirty="0" sz="1400" spc="-5">
                <a:latin typeface="Times New Roman"/>
                <a:cs typeface="Times New Roman"/>
              </a:rPr>
              <a:t>baby eaglet </a:t>
            </a:r>
            <a:r>
              <a:rPr dirty="0" sz="1400">
                <a:latin typeface="Times New Roman"/>
                <a:cs typeface="Times New Roman"/>
              </a:rPr>
              <a:t>in the nest. The baby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still small and  </a:t>
            </a:r>
            <a:r>
              <a:rPr dirty="0" sz="1400" spc="-20">
                <a:latin typeface="Times New Roman"/>
                <a:cs typeface="Times New Roman"/>
              </a:rPr>
              <a:t>downy.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adult eagle may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feeding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eaglet.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5">
                <a:latin typeface="Times New Roman"/>
                <a:cs typeface="Times New Roman"/>
              </a:rPr>
              <a:t>tempting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assign  human-style </a:t>
            </a:r>
            <a:r>
              <a:rPr dirty="0" sz="1400">
                <a:latin typeface="Times New Roman"/>
                <a:cs typeface="Times New Roman"/>
              </a:rPr>
              <a:t>gender </a:t>
            </a:r>
            <a:r>
              <a:rPr dirty="0" sz="1400" spc="-5">
                <a:latin typeface="Times New Roman"/>
                <a:cs typeface="Times New Roman"/>
              </a:rPr>
              <a:t>roles </a:t>
            </a:r>
            <a:r>
              <a:rPr dirty="0" sz="1400">
                <a:latin typeface="Times New Roman"/>
                <a:cs typeface="Times New Roman"/>
              </a:rPr>
              <a:t>to the </a:t>
            </a:r>
            <a:r>
              <a:rPr dirty="0" sz="1400" spc="-5">
                <a:latin typeface="Times New Roman"/>
                <a:cs typeface="Times New Roman"/>
              </a:rPr>
              <a:t>parent eagles, </a:t>
            </a:r>
            <a:r>
              <a:rPr dirty="0" sz="1400">
                <a:latin typeface="Times New Roman"/>
                <a:cs typeface="Times New Roman"/>
              </a:rPr>
              <a:t>but </a:t>
            </a:r>
            <a:r>
              <a:rPr dirty="0" sz="1400" spc="-5">
                <a:latin typeface="Times New Roman"/>
                <a:cs typeface="Times New Roman"/>
              </a:rPr>
              <a:t>eagles </a:t>
            </a:r>
            <a:r>
              <a:rPr dirty="0" sz="1400">
                <a:latin typeface="Times New Roman"/>
                <a:cs typeface="Times New Roman"/>
              </a:rPr>
              <a:t>do not </a:t>
            </a:r>
            <a:r>
              <a:rPr dirty="0" sz="1400" spc="-5">
                <a:latin typeface="Times New Roman"/>
                <a:cs typeface="Times New Roman"/>
              </a:rPr>
              <a:t>operate just  </a:t>
            </a:r>
            <a:r>
              <a:rPr dirty="0" sz="1400">
                <a:latin typeface="Times New Roman"/>
                <a:cs typeface="Times New Roman"/>
              </a:rPr>
              <a:t>like</a:t>
            </a:r>
            <a:r>
              <a:rPr dirty="0" sz="1400" spc="-5">
                <a:latin typeface="Times New Roman"/>
                <a:cs typeface="Times New Roman"/>
              </a:rPr>
              <a:t> people.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354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  <a:tabLst>
                <a:tab pos="271780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(2:54</a:t>
            </a:r>
            <a:r>
              <a:rPr dirty="0" sz="1800" spc="2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</a:t>
            </a:r>
            <a:r>
              <a:rPr dirty="0" sz="1800" spc="-10">
                <a:latin typeface="Times New Roman"/>
                <a:cs typeface="Times New Roman"/>
              </a:rPr>
              <a:t>Nest  </a:t>
            </a:r>
            <a:r>
              <a:rPr dirty="0" sz="1800" spc="-5">
                <a:latin typeface="Times New Roman"/>
                <a:cs typeface="Times New Roman"/>
              </a:rPr>
              <a:t>with One </a:t>
            </a:r>
            <a:r>
              <a:rPr dirty="0" sz="1800" spc="-10">
                <a:latin typeface="Times New Roman"/>
                <a:cs typeface="Times New Roman"/>
              </a:rPr>
              <a:t>Baby Eaglet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82590"/>
            <a:ext cx="550418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  <a:tabLst>
                <a:tab pos="2983865" algn="l"/>
              </a:tabLst>
            </a:pPr>
            <a:r>
              <a:rPr dirty="0" sz="1400" spc="-5">
                <a:latin typeface="Times New Roman"/>
                <a:cs typeface="Times New Roman"/>
              </a:rPr>
              <a:t>Still  only  </a:t>
            </a:r>
            <a:r>
              <a:rPr dirty="0" sz="1400">
                <a:latin typeface="Times New Roman"/>
                <a:cs typeface="Times New Roman"/>
              </a:rPr>
              <a:t>one </a:t>
            </a:r>
            <a:r>
              <a:rPr dirty="0" sz="1400" spc="-5">
                <a:latin typeface="Times New Roman"/>
                <a:cs typeface="Times New Roman"/>
              </a:rPr>
              <a:t>baby  eaglet 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nest.	The baby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still small and  </a:t>
            </a:r>
            <a:r>
              <a:rPr dirty="0" sz="1400" spc="-20">
                <a:latin typeface="Times New Roman"/>
                <a:cs typeface="Times New Roman"/>
              </a:rPr>
              <a:t>downy. </a:t>
            </a:r>
            <a:r>
              <a:rPr dirty="0" sz="1400" spc="-5">
                <a:latin typeface="Times New Roman"/>
                <a:cs typeface="Times New Roman"/>
              </a:rPr>
              <a:t>The adult eagle </a:t>
            </a:r>
            <a:r>
              <a:rPr dirty="0" sz="1400">
                <a:latin typeface="Times New Roman"/>
                <a:cs typeface="Times New Roman"/>
              </a:rPr>
              <a:t>is paying </a:t>
            </a:r>
            <a:r>
              <a:rPr dirty="0" sz="1400" spc="-5">
                <a:latin typeface="Times New Roman"/>
                <a:cs typeface="Times New Roman"/>
              </a:rPr>
              <a:t>attention </a:t>
            </a:r>
            <a:r>
              <a:rPr dirty="0" sz="1400">
                <a:latin typeface="Times New Roman"/>
                <a:cs typeface="Times New Roman"/>
              </a:rPr>
              <a:t>to the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baby.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4815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23, 2019: </a:t>
            </a:r>
            <a:r>
              <a:rPr dirty="0" sz="1800" spc="-5">
                <a:latin typeface="Times New Roman"/>
                <a:cs typeface="Times New Roman"/>
              </a:rPr>
              <a:t>One Adult </a:t>
            </a:r>
            <a:r>
              <a:rPr dirty="0" sz="1800" spc="-10">
                <a:latin typeface="Times New Roman"/>
                <a:cs typeface="Times New Roman"/>
              </a:rPr>
              <a:t>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</a:t>
            </a:r>
            <a:r>
              <a:rPr dirty="0" sz="1800" spc="-50">
                <a:latin typeface="Times New Roman"/>
                <a:cs typeface="Times New Roman"/>
              </a:rPr>
              <a:t>Two 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446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820561" y="5482590"/>
            <a:ext cx="18129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Both are still small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1569" y="5482590"/>
            <a:ext cx="355663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Now we can see two </a:t>
            </a:r>
            <a:r>
              <a:rPr dirty="0" sz="1400">
                <a:latin typeface="Times New Roman"/>
                <a:cs typeface="Times New Roman"/>
              </a:rPr>
              <a:t>baby </a:t>
            </a:r>
            <a:r>
              <a:rPr dirty="0" sz="1400" spc="-5">
                <a:latin typeface="Times New Roman"/>
                <a:cs typeface="Times New Roman"/>
              </a:rPr>
              <a:t>eaglets </a:t>
            </a:r>
            <a:r>
              <a:rPr dirty="0" sz="1400">
                <a:latin typeface="Times New Roman"/>
                <a:cs typeface="Times New Roman"/>
              </a:rPr>
              <a:t>in the nest.  </a:t>
            </a:r>
            <a:r>
              <a:rPr dirty="0" sz="1400" spc="-20">
                <a:latin typeface="Times New Roman"/>
                <a:cs typeface="Times New Roman"/>
              </a:rPr>
              <a:t>downy.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158432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April </a:t>
            </a:r>
            <a:r>
              <a:rPr dirty="0" sz="2000">
                <a:latin typeface="Times New Roman"/>
                <a:cs typeface="Times New Roman"/>
              </a:rPr>
              <a:t>26,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2019: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569" y="1177290"/>
            <a:ext cx="18262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3234" algn="l"/>
                <a:tab pos="1235710" algn="l"/>
              </a:tabLst>
            </a:pPr>
            <a:r>
              <a:rPr dirty="0" sz="2000" spc="-5">
                <a:latin typeface="Times New Roman"/>
                <a:cs typeface="Times New Roman"/>
              </a:rPr>
              <a:t>A</a:t>
            </a:r>
            <a:r>
              <a:rPr dirty="0" sz="2000">
                <a:latin typeface="Times New Roman"/>
                <a:cs typeface="Times New Roman"/>
              </a:rPr>
              <a:t>n	</a:t>
            </a:r>
            <a:r>
              <a:rPr dirty="0" sz="2000" spc="-5">
                <a:latin typeface="Times New Roman"/>
                <a:cs typeface="Times New Roman"/>
              </a:rPr>
              <a:t>A</a:t>
            </a:r>
            <a:r>
              <a:rPr dirty="0" sz="2000">
                <a:latin typeface="Times New Roman"/>
                <a:cs typeface="Times New Roman"/>
              </a:rPr>
              <a:t>dult	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0">
                <a:latin typeface="Times New Roman"/>
                <a:cs typeface="Times New Roman"/>
              </a:rPr>
              <a:t>g</a:t>
            </a:r>
            <a:r>
              <a:rPr dirty="0" sz="2000">
                <a:latin typeface="Times New Roman"/>
                <a:cs typeface="Times New Roman"/>
              </a:rPr>
              <a:t>le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6887" y="1177290"/>
            <a:ext cx="18300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8994" algn="l"/>
              </a:tabLst>
            </a:pPr>
            <a:r>
              <a:rPr dirty="0" sz="2000" spc="-5">
                <a:latin typeface="Times New Roman"/>
                <a:cs typeface="Times New Roman"/>
              </a:rPr>
              <a:t>Shows	</a:t>
            </a:r>
            <a:r>
              <a:rPr dirty="0" sz="2000" spc="-10">
                <a:latin typeface="Times New Roman"/>
                <a:cs typeface="Times New Roman"/>
              </a:rPr>
              <a:t>Affection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84574" y="1177290"/>
            <a:ext cx="15506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9730" algn="l"/>
                <a:tab pos="1001394" algn="l"/>
              </a:tabLst>
            </a:pPr>
            <a:r>
              <a:rPr dirty="0" sz="2000">
                <a:latin typeface="Times New Roman"/>
                <a:cs typeface="Times New Roman"/>
              </a:rPr>
              <a:t>to	</a:t>
            </a:r>
            <a:r>
              <a:rPr dirty="0" sz="2000" spc="-145">
                <a:latin typeface="Times New Roman"/>
                <a:cs typeface="Times New Roman"/>
              </a:rPr>
              <a:t>T</a:t>
            </a:r>
            <a:r>
              <a:rPr dirty="0" sz="2000" spc="-5">
                <a:latin typeface="Times New Roman"/>
                <a:cs typeface="Times New Roman"/>
              </a:rPr>
              <a:t>w</a:t>
            </a:r>
            <a:r>
              <a:rPr dirty="0" sz="2000">
                <a:latin typeface="Times New Roman"/>
                <a:cs typeface="Times New Roman"/>
              </a:rPr>
              <a:t>o	</a:t>
            </a:r>
            <a:r>
              <a:rPr dirty="0" sz="2000" spc="-5">
                <a:latin typeface="Times New Roman"/>
                <a:cs typeface="Times New Roman"/>
              </a:rPr>
              <a:t>B</a:t>
            </a:r>
            <a:r>
              <a:rPr dirty="0" sz="2000">
                <a:latin typeface="Times New Roman"/>
                <a:cs typeface="Times New Roman"/>
              </a:rPr>
              <a:t>aby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1569" y="1469390"/>
            <a:ext cx="193484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Eaglets in the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3000" y="19939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31569" y="5833109"/>
            <a:ext cx="550545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An adult eagles appears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rubbing </a:t>
            </a:r>
            <a:r>
              <a:rPr dirty="0" sz="1400">
                <a:latin typeface="Times New Roman"/>
                <a:cs typeface="Times New Roman"/>
              </a:rPr>
              <a:t>beaks </a:t>
            </a: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two small downy baby  eaglets. </a:t>
            </a:r>
            <a:r>
              <a:rPr dirty="0" sz="1400">
                <a:latin typeface="Times New Roman"/>
                <a:cs typeface="Times New Roman"/>
              </a:rPr>
              <a:t>Its head is turned </a:t>
            </a:r>
            <a:r>
              <a:rPr dirty="0" sz="1400" spc="-5">
                <a:latin typeface="Times New Roman"/>
                <a:cs typeface="Times New Roman"/>
              </a:rPr>
              <a:t>to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side and </a:t>
            </a:r>
            <a:r>
              <a:rPr dirty="0" sz="1400">
                <a:latin typeface="Times New Roman"/>
                <a:cs typeface="Times New Roman"/>
              </a:rPr>
              <a:t>its beak is </a:t>
            </a:r>
            <a:r>
              <a:rPr dirty="0" sz="1400" spc="-5">
                <a:latin typeface="Times New Roman"/>
                <a:cs typeface="Times New Roman"/>
              </a:rPr>
              <a:t>slightly </a:t>
            </a:r>
            <a:r>
              <a:rPr dirty="0" sz="1400">
                <a:latin typeface="Times New Roman"/>
                <a:cs typeface="Times New Roman"/>
              </a:rPr>
              <a:t>open. The </a:t>
            </a:r>
            <a:r>
              <a:rPr dirty="0" sz="1400" spc="-5">
                <a:latin typeface="Times New Roman"/>
                <a:cs typeface="Times New Roman"/>
              </a:rPr>
              <a:t>adult  </a:t>
            </a:r>
            <a:r>
              <a:rPr dirty="0" sz="1400">
                <a:latin typeface="Times New Roman"/>
                <a:cs typeface="Times New Roman"/>
              </a:rPr>
              <a:t>does not </a:t>
            </a:r>
            <a:r>
              <a:rPr dirty="0" sz="1400" spc="-5">
                <a:latin typeface="Times New Roman"/>
                <a:cs typeface="Times New Roman"/>
              </a:rPr>
              <a:t>seem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feeding the babies. Instead,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seems </a:t>
            </a:r>
            <a:r>
              <a:rPr dirty="0" sz="1400">
                <a:latin typeface="Times New Roman"/>
                <a:cs typeface="Times New Roman"/>
              </a:rPr>
              <a:t>to be a </a:t>
            </a:r>
            <a:r>
              <a:rPr dirty="0" sz="1400" spc="-5">
                <a:latin typeface="Times New Roman"/>
                <a:cs typeface="Times New Roman"/>
              </a:rPr>
              <a:t>sign </a:t>
            </a:r>
            <a:r>
              <a:rPr dirty="0" sz="1400">
                <a:latin typeface="Times New Roman"/>
                <a:cs typeface="Times New Roman"/>
              </a:rPr>
              <a:t>of  </a:t>
            </a:r>
            <a:r>
              <a:rPr dirty="0" sz="1400" spc="-5">
                <a:latin typeface="Times New Roman"/>
                <a:cs typeface="Times New Roman"/>
              </a:rPr>
              <a:t>affection.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49465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28,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Nest with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10">
                <a:latin typeface="Times New Roman"/>
                <a:cs typeface="Times New Roman"/>
              </a:rPr>
              <a:t>Baby Eaglets </a:t>
            </a:r>
            <a:r>
              <a:rPr dirty="0" sz="1800" spc="-5">
                <a:latin typeface="Times New Roman"/>
                <a:cs typeface="Times New Roman"/>
              </a:rPr>
              <a:t>in the 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5479"/>
            <a:ext cx="4432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One adult 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attending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two small downy baby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eaglets.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11800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30, 2019 (4:41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2070"/>
              </a:lnSpc>
              <a:spcBef>
                <a:spcPts val="100"/>
              </a:spcBef>
              <a:tabLst>
                <a:tab pos="4965065" algn="l"/>
              </a:tabLst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Nest with </a:t>
            </a:r>
            <a:r>
              <a:rPr dirty="0" sz="1800" spc="-45">
                <a:latin typeface="Times New Roman"/>
                <a:cs typeface="Times New Roman"/>
              </a:rPr>
              <a:t>Two</a:t>
            </a:r>
            <a:r>
              <a:rPr dirty="0" sz="1800" spc="7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Baby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Eaglets	</a:t>
            </a:r>
            <a:r>
              <a:rPr dirty="0" sz="1800" spc="-5">
                <a:latin typeface="Times New Roman"/>
                <a:cs typeface="Times New Roman"/>
              </a:rPr>
              <a:t>in the 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5479"/>
            <a:ext cx="550164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baby eaglets are still small and </a:t>
            </a:r>
            <a:r>
              <a:rPr dirty="0" sz="1400" spc="-20">
                <a:latin typeface="Times New Roman"/>
                <a:cs typeface="Times New Roman"/>
              </a:rPr>
              <a:t>downy, </a:t>
            </a:r>
            <a:r>
              <a:rPr dirty="0" sz="1400">
                <a:latin typeface="Times New Roman"/>
                <a:cs typeface="Times New Roman"/>
              </a:rPr>
              <a:t>but </a:t>
            </a:r>
            <a:r>
              <a:rPr dirty="0" sz="1400" spc="-5">
                <a:latin typeface="Times New Roman"/>
                <a:cs typeface="Times New Roman"/>
              </a:rPr>
              <a:t>they seem </a:t>
            </a:r>
            <a:r>
              <a:rPr dirty="0" sz="1400">
                <a:latin typeface="Times New Roman"/>
                <a:cs typeface="Times New Roman"/>
              </a:rPr>
              <a:t>to be getting  </a:t>
            </a:r>
            <a:r>
              <a:rPr dirty="0" sz="1400" spc="-10">
                <a:latin typeface="Times New Roman"/>
                <a:cs typeface="Times New Roman"/>
              </a:rPr>
              <a:t>larger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braver.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11800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30, 2019 (4:43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2070"/>
              </a:lnSpc>
              <a:spcBef>
                <a:spcPts val="100"/>
              </a:spcBef>
              <a:tabLst>
                <a:tab pos="4965065" algn="l"/>
              </a:tabLst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Nest with </a:t>
            </a:r>
            <a:r>
              <a:rPr dirty="0" sz="1800" spc="-45">
                <a:latin typeface="Times New Roman"/>
                <a:cs typeface="Times New Roman"/>
              </a:rPr>
              <a:t>Two</a:t>
            </a:r>
            <a:r>
              <a:rPr dirty="0" sz="1800" spc="7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Baby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Eaglets	</a:t>
            </a:r>
            <a:r>
              <a:rPr dirty="0" sz="1800" spc="-5">
                <a:latin typeface="Times New Roman"/>
                <a:cs typeface="Times New Roman"/>
              </a:rPr>
              <a:t>in the 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0753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745479"/>
            <a:ext cx="550545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adult eagle supervising two baby eaglets.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color </a:t>
            </a:r>
            <a:r>
              <a:rPr dirty="0" sz="1400">
                <a:latin typeface="Times New Roman"/>
                <a:cs typeface="Times New Roman"/>
              </a:rPr>
              <a:t>of the baby </a:t>
            </a:r>
            <a:r>
              <a:rPr dirty="0" sz="1400" spc="-5">
                <a:latin typeface="Times New Roman"/>
                <a:cs typeface="Times New Roman"/>
              </a:rPr>
              <a:t>eaglets  seems to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slowly </a:t>
            </a:r>
            <a:r>
              <a:rPr dirty="0" sz="1400">
                <a:latin typeface="Times New Roman"/>
                <a:cs typeface="Times New Roman"/>
              </a:rPr>
              <a:t>getting </a:t>
            </a:r>
            <a:r>
              <a:rPr dirty="0" sz="1400" spc="-15">
                <a:latin typeface="Times New Roman"/>
                <a:cs typeface="Times New Roman"/>
              </a:rPr>
              <a:t>darker. </a:t>
            </a:r>
            <a:r>
              <a:rPr dirty="0" sz="1400" spc="-5">
                <a:latin typeface="Times New Roman"/>
                <a:cs typeface="Times New Roman"/>
              </a:rPr>
              <a:t>One baby seems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braver </a:t>
            </a:r>
            <a:r>
              <a:rPr dirty="0" sz="1400">
                <a:latin typeface="Times New Roman"/>
                <a:cs typeface="Times New Roman"/>
              </a:rPr>
              <a:t>then the  </a:t>
            </a:r>
            <a:r>
              <a:rPr dirty="0" sz="1400" spc="-15">
                <a:latin typeface="Times New Roman"/>
                <a:cs typeface="Times New Roman"/>
              </a:rPr>
              <a:t>other.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to Make an</a:t>
            </a:r>
            <a:r>
              <a:rPr dirty="0" spc="-3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23489" y="1442719"/>
            <a:ext cx="2725420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89530"/>
            <a:ext cx="5424805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 </a:t>
            </a:r>
            <a:r>
              <a:rPr dirty="0" sz="1800" spc="-5">
                <a:latin typeface="Times New Roman"/>
                <a:cs typeface="Times New Roman"/>
              </a:rPr>
              <a:t>to May </a:t>
            </a:r>
            <a:r>
              <a:rPr dirty="0" sz="1800">
                <a:latin typeface="Times New Roman"/>
                <a:cs typeface="Times New Roman"/>
              </a:rPr>
              <a:t>29,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9906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The Eaglets Grow and Develop </a:t>
            </a:r>
            <a:r>
              <a:rPr dirty="0" sz="2400">
                <a:latin typeface="Times New Roman"/>
                <a:cs typeface="Times New Roman"/>
              </a:rPr>
              <a:t>(13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29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282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50418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One </a:t>
            </a:r>
            <a:r>
              <a:rPr dirty="0" sz="1800" spc="-10">
                <a:latin typeface="Times New Roman"/>
                <a:cs typeface="Times New Roman"/>
              </a:rPr>
              <a:t>Baby 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0">
                <a:latin typeface="Times New Roman"/>
                <a:cs typeface="Times New Roman"/>
              </a:rPr>
              <a:t>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3227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657850"/>
            <a:ext cx="550735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parents looks </a:t>
            </a:r>
            <a:r>
              <a:rPr dirty="0" sz="1400">
                <a:latin typeface="Times New Roman"/>
                <a:cs typeface="Times New Roman"/>
              </a:rPr>
              <a:t>over the </a:t>
            </a:r>
            <a:r>
              <a:rPr dirty="0" sz="1400" spc="-5">
                <a:latin typeface="Times New Roman"/>
                <a:cs typeface="Times New Roman"/>
              </a:rPr>
              <a:t>nest while </a:t>
            </a:r>
            <a:r>
              <a:rPr dirty="0" sz="1400">
                <a:latin typeface="Times New Roman"/>
                <a:cs typeface="Times New Roman"/>
              </a:rPr>
              <a:t>one of the baby </a:t>
            </a:r>
            <a:r>
              <a:rPr dirty="0" sz="1400" spc="-5">
                <a:latin typeface="Times New Roman"/>
                <a:cs typeface="Times New Roman"/>
              </a:rPr>
              <a:t>eaglets rises  </a:t>
            </a:r>
            <a:r>
              <a:rPr dirty="0" sz="1400">
                <a:latin typeface="Times New Roman"/>
                <a:cs typeface="Times New Roman"/>
              </a:rPr>
              <a:t>higher in the nest. </a:t>
            </a:r>
            <a:r>
              <a:rPr dirty="0" sz="1400" spc="-5">
                <a:latin typeface="Times New Roman"/>
                <a:cs typeface="Times New Roman"/>
              </a:rPr>
              <a:t>This baby eaglet </a:t>
            </a:r>
            <a:r>
              <a:rPr dirty="0" sz="1400">
                <a:latin typeface="Times New Roman"/>
                <a:cs typeface="Times New Roman"/>
              </a:rPr>
              <a:t>is getting </a:t>
            </a:r>
            <a:r>
              <a:rPr dirty="0" sz="1400" spc="-5">
                <a:latin typeface="Times New Roman"/>
                <a:cs typeface="Times New Roman"/>
              </a:rPr>
              <a:t>bigger and its color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getting  </a:t>
            </a:r>
            <a:r>
              <a:rPr dirty="0" sz="1400" spc="-15">
                <a:latin typeface="Times New Roman"/>
                <a:cs typeface="Times New Roman"/>
              </a:rPr>
              <a:t>darker.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6459"/>
            <a:ext cx="5439410" cy="5626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4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5">
                <a:latin typeface="Times New Roman"/>
                <a:cs typeface="Times New Roman"/>
              </a:rPr>
              <a:t>One Adult </a:t>
            </a:r>
            <a:r>
              <a:rPr dirty="0" sz="1800" spc="-10">
                <a:latin typeface="Times New Roman"/>
                <a:cs typeface="Times New Roman"/>
              </a:rPr>
              <a:t>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10">
                <a:latin typeface="Times New Roman"/>
                <a:cs typeface="Times New Roman"/>
              </a:rPr>
              <a:t>Baby 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 spc="-10">
                <a:latin typeface="Times New Roman"/>
                <a:cs typeface="Times New Roman"/>
              </a:rPr>
              <a:t>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3227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70220"/>
            <a:ext cx="550608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adult eagle appears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feeding </a:t>
            </a:r>
            <a:r>
              <a:rPr dirty="0" sz="1400">
                <a:latin typeface="Times New Roman"/>
                <a:cs typeface="Times New Roman"/>
              </a:rPr>
              <a:t>one of the </a:t>
            </a:r>
            <a:r>
              <a:rPr dirty="0" sz="1400" spc="-5">
                <a:latin typeface="Times New Roman"/>
                <a:cs typeface="Times New Roman"/>
              </a:rPr>
              <a:t>baby eaglets. Or else it </a:t>
            </a:r>
            <a:r>
              <a:rPr dirty="0" sz="1400" spc="-10">
                <a:latin typeface="Times New Roman"/>
                <a:cs typeface="Times New Roman"/>
              </a:rPr>
              <a:t>may  </a:t>
            </a:r>
            <a:r>
              <a:rPr dirty="0" sz="1400">
                <a:latin typeface="Times New Roman"/>
                <a:cs typeface="Times New Roman"/>
              </a:rPr>
              <a:t>be delivering a </a:t>
            </a:r>
            <a:r>
              <a:rPr dirty="0" sz="1400" spc="-5">
                <a:latin typeface="Times New Roman"/>
                <a:cs typeface="Times New Roman"/>
              </a:rPr>
              <a:t>lecture </a:t>
            </a:r>
            <a:r>
              <a:rPr dirty="0" sz="1400">
                <a:latin typeface="Times New Roman"/>
                <a:cs typeface="Times New Roman"/>
              </a:rPr>
              <a:t>to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children.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71475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4, 2019 </a:t>
            </a:r>
            <a:r>
              <a:rPr dirty="0" sz="2000" spc="-5">
                <a:latin typeface="Times New Roman"/>
                <a:cs typeface="Times New Roman"/>
              </a:rPr>
              <a:t>(4:05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Baby Eaglets Alone in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354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20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neither of </a:t>
            </a:r>
            <a:r>
              <a:rPr dirty="0" sz="1400" spc="-5">
                <a:latin typeface="Times New Roman"/>
                <a:cs typeface="Times New Roman"/>
              </a:rPr>
              <a:t>the parents around, </a:t>
            </a:r>
            <a:r>
              <a:rPr dirty="0" sz="1400">
                <a:latin typeface="Times New Roman"/>
                <a:cs typeface="Times New Roman"/>
              </a:rPr>
              <a:t>one of the </a:t>
            </a:r>
            <a:r>
              <a:rPr dirty="0" sz="1400" spc="-5">
                <a:latin typeface="Times New Roman"/>
                <a:cs typeface="Times New Roman"/>
              </a:rPr>
              <a:t>baby eaglets bravely climbs  </a:t>
            </a:r>
            <a:r>
              <a:rPr dirty="0" sz="1400">
                <a:latin typeface="Times New Roman"/>
                <a:cs typeface="Times New Roman"/>
              </a:rPr>
              <a:t>higher in the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other </a:t>
            </a:r>
            <a:r>
              <a:rPr dirty="0" sz="1400">
                <a:latin typeface="Times New Roman"/>
                <a:cs typeface="Times New Roman"/>
              </a:rPr>
              <a:t>baby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more timid. Both eaglets are  </a:t>
            </a:r>
            <a:r>
              <a:rPr dirty="0" sz="1400">
                <a:latin typeface="Times New Roman"/>
                <a:cs typeface="Times New Roman"/>
              </a:rPr>
              <a:t>getting </a:t>
            </a:r>
            <a:r>
              <a:rPr dirty="0" sz="1400" spc="-10">
                <a:latin typeface="Times New Roman"/>
                <a:cs typeface="Times New Roman"/>
              </a:rPr>
              <a:t>larger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darker.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10896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4, 2019 </a:t>
            </a:r>
            <a:r>
              <a:rPr dirty="0" sz="2000" spc="-5">
                <a:latin typeface="Times New Roman"/>
                <a:cs typeface="Times New Roman"/>
              </a:rPr>
              <a:t>(4:12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in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85">
                <a:latin typeface="Times New Roman"/>
                <a:cs typeface="Times New Roman"/>
              </a:rPr>
              <a:t> </a:t>
            </a:r>
            <a:r>
              <a:rPr dirty="0" sz="2000" spc="-35">
                <a:latin typeface="Times New Roman"/>
                <a:cs typeface="Times New Roman"/>
              </a:rPr>
              <a:t>Woods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7990" cy="105664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As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baby eaglets </a:t>
            </a:r>
            <a:r>
              <a:rPr dirty="0" sz="1400">
                <a:latin typeface="Times New Roman"/>
                <a:cs typeface="Times New Roman"/>
              </a:rPr>
              <a:t>grow </a:t>
            </a:r>
            <a:r>
              <a:rPr dirty="0" sz="1400" spc="-15">
                <a:latin typeface="Times New Roman"/>
                <a:cs typeface="Times New Roman"/>
              </a:rPr>
              <a:t>larger,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 seems </a:t>
            </a:r>
            <a:r>
              <a:rPr dirty="0" sz="1400">
                <a:latin typeface="Times New Roman"/>
                <a:cs typeface="Times New Roman"/>
              </a:rPr>
              <a:t>to be getting </a:t>
            </a:r>
            <a:r>
              <a:rPr dirty="0" sz="1400" spc="-5">
                <a:latin typeface="Times New Roman"/>
                <a:cs typeface="Times New Roman"/>
              </a:rPr>
              <a:t>crowded. Until  </a:t>
            </a:r>
            <a:r>
              <a:rPr dirty="0" sz="1400" spc="-15">
                <a:latin typeface="Times New Roman"/>
                <a:cs typeface="Times New Roman"/>
              </a:rPr>
              <a:t>recently, </a:t>
            </a:r>
            <a:r>
              <a:rPr dirty="0" sz="1400" spc="-5">
                <a:latin typeface="Times New Roman"/>
                <a:cs typeface="Times New Roman"/>
              </a:rPr>
              <a:t>at least </a:t>
            </a:r>
            <a:r>
              <a:rPr dirty="0" sz="1400">
                <a:latin typeface="Times New Roman"/>
                <a:cs typeface="Times New Roman"/>
              </a:rPr>
              <a:t>one of the </a:t>
            </a:r>
            <a:r>
              <a:rPr dirty="0" sz="1400" spc="-5">
                <a:latin typeface="Times New Roman"/>
                <a:cs typeface="Times New Roman"/>
              </a:rPr>
              <a:t>adult eagle parents would </a:t>
            </a:r>
            <a:r>
              <a:rPr dirty="0" sz="1400">
                <a:latin typeface="Times New Roman"/>
                <a:cs typeface="Times New Roman"/>
              </a:rPr>
              <a:t>be in </a:t>
            </a:r>
            <a:r>
              <a:rPr dirty="0" sz="1400" spc="-5">
                <a:latin typeface="Times New Roman"/>
                <a:cs typeface="Times New Roman"/>
              </a:rPr>
              <a:t>the nest at all  times. Instead,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parents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eaglets are spending </a:t>
            </a:r>
            <a:r>
              <a:rPr dirty="0" sz="1400">
                <a:latin typeface="Times New Roman"/>
                <a:cs typeface="Times New Roman"/>
              </a:rPr>
              <a:t>more </a:t>
            </a:r>
            <a:r>
              <a:rPr dirty="0" sz="1400" spc="-5">
                <a:latin typeface="Times New Roman"/>
                <a:cs typeface="Times New Roman"/>
              </a:rPr>
              <a:t>time perched </a:t>
            </a:r>
            <a:r>
              <a:rPr dirty="0" sz="1400">
                <a:latin typeface="Times New Roman"/>
                <a:cs typeface="Times New Roman"/>
              </a:rPr>
              <a:t>in  nearby </a:t>
            </a:r>
            <a:r>
              <a:rPr dirty="0" sz="1400" spc="-5">
                <a:latin typeface="Times New Roman"/>
                <a:cs typeface="Times New Roman"/>
              </a:rPr>
              <a:t>trees overlooking Lake Mahopac. </a:t>
            </a:r>
            <a:r>
              <a:rPr dirty="0" sz="1400">
                <a:latin typeface="Times New Roman"/>
                <a:cs typeface="Times New Roman"/>
              </a:rPr>
              <a:t>This one </a:t>
            </a:r>
            <a:r>
              <a:rPr dirty="0" sz="1400" spc="-5">
                <a:latin typeface="Times New Roman"/>
                <a:cs typeface="Times New Roman"/>
              </a:rPr>
              <a:t>seems </a:t>
            </a:r>
            <a:r>
              <a:rPr dirty="0" sz="1400">
                <a:latin typeface="Times New Roman"/>
                <a:cs typeface="Times New Roman"/>
              </a:rPr>
              <a:t>to be looking </a:t>
            </a:r>
            <a:r>
              <a:rPr dirty="0" sz="1400" spc="-5">
                <a:latin typeface="Times New Roman"/>
                <a:cs typeface="Times New Roman"/>
              </a:rPr>
              <a:t>at 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5">
                <a:latin typeface="Times New Roman"/>
                <a:cs typeface="Times New Roman"/>
              </a:rPr>
              <a:t> camera.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506720" cy="914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4, 2019 </a:t>
            </a:r>
            <a:r>
              <a:rPr dirty="0" sz="2000" spc="-5">
                <a:latin typeface="Times New Roman"/>
                <a:cs typeface="Times New Roman"/>
              </a:rPr>
              <a:t>(6:06 PM):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300"/>
              </a:lnSpc>
              <a:spcBef>
                <a:spcPts val="110"/>
              </a:spcBef>
            </a:pPr>
            <a:r>
              <a:rPr dirty="0" sz="2000" spc="-5">
                <a:latin typeface="Times New Roman"/>
                <a:cs typeface="Times New Roman"/>
              </a:rPr>
              <a:t>One Adult Eagle Outside the Nest and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</a:t>
            </a:r>
            <a:r>
              <a:rPr dirty="0" sz="2000">
                <a:latin typeface="Times New Roman"/>
                <a:cs typeface="Times New Roman"/>
              </a:rPr>
              <a:t>in  the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9939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833109"/>
            <a:ext cx="5506085" cy="146558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baby eaglets are growing </a:t>
            </a:r>
            <a:r>
              <a:rPr dirty="0" sz="1400" spc="-10">
                <a:latin typeface="Times New Roman"/>
                <a:cs typeface="Times New Roman"/>
              </a:rPr>
              <a:t>larger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 spc="-15">
                <a:latin typeface="Times New Roman"/>
                <a:cs typeface="Times New Roman"/>
              </a:rPr>
              <a:t>darker. </a:t>
            </a:r>
            <a:r>
              <a:rPr dirty="0" sz="1400" spc="-5">
                <a:latin typeface="Times New Roman"/>
                <a:cs typeface="Times New Roman"/>
              </a:rPr>
              <a:t>As </a:t>
            </a:r>
            <a:r>
              <a:rPr dirty="0" sz="1400">
                <a:latin typeface="Times New Roman"/>
                <a:cs typeface="Times New Roman"/>
              </a:rPr>
              <a:t>the baby </a:t>
            </a:r>
            <a:r>
              <a:rPr dirty="0" sz="1400" spc="-5">
                <a:latin typeface="Times New Roman"/>
                <a:cs typeface="Times New Roman"/>
              </a:rPr>
              <a:t>eaglets </a:t>
            </a:r>
            <a:r>
              <a:rPr dirty="0" sz="1400">
                <a:latin typeface="Times New Roman"/>
                <a:cs typeface="Times New Roman"/>
              </a:rPr>
              <a:t>grow  </a:t>
            </a:r>
            <a:r>
              <a:rPr dirty="0" sz="1400" spc="-15">
                <a:latin typeface="Times New Roman"/>
                <a:cs typeface="Times New Roman"/>
              </a:rPr>
              <a:t>larger,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 seems to </a:t>
            </a:r>
            <a:r>
              <a:rPr dirty="0" sz="1400">
                <a:latin typeface="Times New Roman"/>
                <a:cs typeface="Times New Roman"/>
              </a:rPr>
              <a:t>be getting </a:t>
            </a:r>
            <a:r>
              <a:rPr dirty="0" sz="1400" spc="-5">
                <a:latin typeface="Times New Roman"/>
                <a:cs typeface="Times New Roman"/>
              </a:rPr>
              <a:t>crowded. </a:t>
            </a:r>
            <a:r>
              <a:rPr dirty="0" sz="1400">
                <a:latin typeface="Times New Roman"/>
                <a:cs typeface="Times New Roman"/>
              </a:rPr>
              <a:t>In this </a:t>
            </a:r>
            <a:r>
              <a:rPr dirty="0" sz="1400" spc="-5">
                <a:latin typeface="Times New Roman"/>
                <a:cs typeface="Times New Roman"/>
              </a:rPr>
              <a:t>case,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adult parent  eagle appears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prefer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perch </a:t>
            </a:r>
            <a:r>
              <a:rPr dirty="0" sz="1400">
                <a:latin typeface="Times New Roman"/>
                <a:cs typeface="Times New Roman"/>
              </a:rPr>
              <a:t>near the </a:t>
            </a:r>
            <a:r>
              <a:rPr dirty="0" sz="1400" spc="-5">
                <a:latin typeface="Times New Roman"/>
                <a:cs typeface="Times New Roman"/>
              </a:rPr>
              <a:t>nest, </a:t>
            </a:r>
            <a:r>
              <a:rPr dirty="0" sz="1400">
                <a:latin typeface="Times New Roman"/>
                <a:cs typeface="Times New Roman"/>
              </a:rPr>
              <a:t>but </a:t>
            </a:r>
            <a:r>
              <a:rPr dirty="0" sz="1400" spc="-5">
                <a:latin typeface="Times New Roman"/>
                <a:cs typeface="Times New Roman"/>
              </a:rPr>
              <a:t>outside, </a:t>
            </a:r>
            <a:r>
              <a:rPr dirty="0" sz="1400">
                <a:latin typeface="Times New Roman"/>
                <a:cs typeface="Times New Roman"/>
              </a:rPr>
              <a:t>giving the baby  </a:t>
            </a:r>
            <a:r>
              <a:rPr dirty="0" sz="1400" spc="-5">
                <a:latin typeface="Times New Roman"/>
                <a:cs typeface="Times New Roman"/>
              </a:rPr>
              <a:t>eaglets more room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move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around.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6985">
              <a:lnSpc>
                <a:spcPts val="1610"/>
              </a:lnSpc>
            </a:pPr>
            <a:r>
              <a:rPr dirty="0" sz="1400" spc="-5">
                <a:latin typeface="Times New Roman"/>
                <a:cs typeface="Times New Roman"/>
              </a:rPr>
              <a:t>One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eaglets seems bolder and climbs higher </a:t>
            </a:r>
            <a:r>
              <a:rPr dirty="0" sz="1400">
                <a:latin typeface="Times New Roman"/>
                <a:cs typeface="Times New Roman"/>
              </a:rPr>
              <a:t>out of the </a:t>
            </a:r>
            <a:r>
              <a:rPr dirty="0" sz="1400" spc="-5">
                <a:latin typeface="Times New Roman"/>
                <a:cs typeface="Times New Roman"/>
              </a:rPr>
              <a:t>nest, while </a:t>
            </a:r>
            <a:r>
              <a:rPr dirty="0" sz="1400">
                <a:latin typeface="Times New Roman"/>
                <a:cs typeface="Times New Roman"/>
              </a:rPr>
              <a:t>the  other </a:t>
            </a:r>
            <a:r>
              <a:rPr dirty="0" sz="1400" spc="-5">
                <a:latin typeface="Times New Roman"/>
                <a:cs typeface="Times New Roman"/>
              </a:rPr>
              <a:t>eaglet seems to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more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timid.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0787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5">
                <a:latin typeface="Times New Roman"/>
                <a:cs typeface="Times New Roman"/>
              </a:rPr>
              <a:t>May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14,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One Adult Eagle </a:t>
            </a:r>
            <a:r>
              <a:rPr dirty="0" sz="2000">
                <a:latin typeface="Times New Roman"/>
                <a:cs typeface="Times New Roman"/>
              </a:rPr>
              <a:t>and </a:t>
            </a:r>
            <a:r>
              <a:rPr dirty="0" sz="2000" spc="-50">
                <a:latin typeface="Times New Roman"/>
                <a:cs typeface="Times New Roman"/>
              </a:rPr>
              <a:t>Two</a:t>
            </a:r>
            <a:r>
              <a:rPr dirty="0" sz="2000" spc="-17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Eaglets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608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Once again,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adult eagle prefers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perched </a:t>
            </a:r>
            <a:r>
              <a:rPr dirty="0" sz="1400">
                <a:latin typeface="Times New Roman"/>
                <a:cs typeface="Times New Roman"/>
              </a:rPr>
              <a:t>near the </a:t>
            </a:r>
            <a:r>
              <a:rPr dirty="0" sz="1400" spc="-5">
                <a:latin typeface="Times New Roman"/>
                <a:cs typeface="Times New Roman"/>
              </a:rPr>
              <a:t>nest, </a:t>
            </a:r>
            <a:r>
              <a:rPr dirty="0" sz="1400">
                <a:latin typeface="Times New Roman"/>
                <a:cs typeface="Times New Roman"/>
              </a:rPr>
              <a:t>but </a:t>
            </a:r>
            <a:r>
              <a:rPr dirty="0" sz="1400" spc="-5">
                <a:latin typeface="Times New Roman"/>
                <a:cs typeface="Times New Roman"/>
              </a:rPr>
              <a:t>outside. 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two eaglets </a:t>
            </a:r>
            <a:r>
              <a:rPr dirty="0" sz="1400">
                <a:latin typeface="Times New Roman"/>
                <a:cs typeface="Times New Roman"/>
              </a:rPr>
              <a:t>in the </a:t>
            </a:r>
            <a:r>
              <a:rPr dirty="0" sz="1400" spc="-5">
                <a:latin typeface="Times New Roman"/>
                <a:cs typeface="Times New Roman"/>
              </a:rPr>
              <a:t>nest </a:t>
            </a:r>
            <a:r>
              <a:rPr dirty="0" sz="1400">
                <a:latin typeface="Times New Roman"/>
                <a:cs typeface="Times New Roman"/>
              </a:rPr>
              <a:t>have </a:t>
            </a:r>
            <a:r>
              <a:rPr dirty="0" sz="1400" spc="-5">
                <a:latin typeface="Times New Roman"/>
                <a:cs typeface="Times New Roman"/>
              </a:rPr>
              <a:t>become much darker and essentially black,  </a:t>
            </a:r>
            <a:r>
              <a:rPr dirty="0" sz="1400">
                <a:latin typeface="Times New Roman"/>
                <a:cs typeface="Times New Roman"/>
              </a:rPr>
              <a:t>like juvenile </a:t>
            </a:r>
            <a:r>
              <a:rPr dirty="0" sz="1400" spc="-5">
                <a:latin typeface="Times New Roman"/>
                <a:cs typeface="Times New Roman"/>
              </a:rPr>
              <a:t>eagles. The eaglet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left appears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braver </a:t>
            </a:r>
            <a:r>
              <a:rPr dirty="0" sz="1400">
                <a:latin typeface="Times New Roman"/>
                <a:cs typeface="Times New Roman"/>
              </a:rPr>
              <a:t>than the  </a:t>
            </a:r>
            <a:r>
              <a:rPr dirty="0" sz="1400" spc="-5">
                <a:latin typeface="Times New Roman"/>
                <a:cs typeface="Times New Roman"/>
              </a:rPr>
              <a:t>timid </a:t>
            </a:r>
            <a:r>
              <a:rPr dirty="0" sz="1400">
                <a:latin typeface="Times New Roman"/>
                <a:cs typeface="Times New Roman"/>
              </a:rPr>
              <a:t>one on the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right.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7256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16, </a:t>
            </a:r>
            <a:r>
              <a:rPr dirty="0" sz="2000" spc="-5">
                <a:latin typeface="Times New Roman"/>
                <a:cs typeface="Times New Roman"/>
              </a:rPr>
              <a:t>2019: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Alone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4180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two </a:t>
            </a:r>
            <a:r>
              <a:rPr dirty="0" sz="1400">
                <a:latin typeface="Times New Roman"/>
                <a:cs typeface="Times New Roman"/>
              </a:rPr>
              <a:t>young </a:t>
            </a:r>
            <a:r>
              <a:rPr dirty="0" sz="1400" spc="-5">
                <a:latin typeface="Times New Roman"/>
                <a:cs typeface="Times New Roman"/>
              </a:rPr>
              <a:t>eaglets </a:t>
            </a:r>
            <a:r>
              <a:rPr dirty="0" sz="1400">
                <a:latin typeface="Times New Roman"/>
                <a:cs typeface="Times New Roman"/>
              </a:rPr>
              <a:t>now have </a:t>
            </a:r>
            <a:r>
              <a:rPr dirty="0" sz="1400" spc="-5">
                <a:latin typeface="Times New Roman"/>
                <a:cs typeface="Times New Roman"/>
              </a:rPr>
              <a:t>black feathers instead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gray down  covering </a:t>
            </a:r>
            <a:r>
              <a:rPr dirty="0" sz="1400">
                <a:latin typeface="Times New Roman"/>
                <a:cs typeface="Times New Roman"/>
              </a:rPr>
              <a:t>their </a:t>
            </a:r>
            <a:r>
              <a:rPr dirty="0" sz="1400" spc="-5">
                <a:latin typeface="Times New Roman"/>
                <a:cs typeface="Times New Roman"/>
              </a:rPr>
              <a:t>bodies. The eaglet </a:t>
            </a:r>
            <a:r>
              <a:rPr dirty="0" sz="1400">
                <a:latin typeface="Times New Roman"/>
                <a:cs typeface="Times New Roman"/>
              </a:rPr>
              <a:t>in the </a:t>
            </a:r>
            <a:r>
              <a:rPr dirty="0" sz="1400" spc="-5">
                <a:latin typeface="Times New Roman"/>
                <a:cs typeface="Times New Roman"/>
              </a:rPr>
              <a:t>right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almost as </a:t>
            </a:r>
            <a:r>
              <a:rPr dirty="0" sz="1400">
                <a:latin typeface="Times New Roman"/>
                <a:cs typeface="Times New Roman"/>
              </a:rPr>
              <a:t>big </a:t>
            </a:r>
            <a:r>
              <a:rPr dirty="0" sz="1400" spc="-5">
                <a:latin typeface="Times New Roman"/>
                <a:cs typeface="Times New Roman"/>
              </a:rPr>
              <a:t>as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parents.  </a:t>
            </a:r>
            <a:r>
              <a:rPr dirty="0" sz="1400">
                <a:latin typeface="Times New Roman"/>
                <a:cs typeface="Times New Roman"/>
              </a:rPr>
              <a:t>The timid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left may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similar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size, </a:t>
            </a:r>
            <a:r>
              <a:rPr dirty="0" sz="1400">
                <a:latin typeface="Times New Roman"/>
                <a:cs typeface="Times New Roman"/>
              </a:rPr>
              <a:t>but this is harder to </a:t>
            </a:r>
            <a:r>
              <a:rPr dirty="0" sz="1400" spc="-5">
                <a:latin typeface="Times New Roman"/>
                <a:cs typeface="Times New Roman"/>
              </a:rPr>
              <a:t>see  </a:t>
            </a:r>
            <a:r>
              <a:rPr dirty="0" sz="1400">
                <a:latin typeface="Times New Roman"/>
                <a:cs typeface="Times New Roman"/>
              </a:rPr>
              <a:t>because it is </a:t>
            </a:r>
            <a:r>
              <a:rPr dirty="0" sz="1400" spc="-5">
                <a:latin typeface="Times New Roman"/>
                <a:cs typeface="Times New Roman"/>
              </a:rPr>
              <a:t>lower </a:t>
            </a:r>
            <a:r>
              <a:rPr dirty="0" sz="1400">
                <a:latin typeface="Times New Roman"/>
                <a:cs typeface="Times New Roman"/>
              </a:rPr>
              <a:t>in the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7256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22, </a:t>
            </a:r>
            <a:r>
              <a:rPr dirty="0" sz="2000" spc="-5">
                <a:latin typeface="Times New Roman"/>
                <a:cs typeface="Times New Roman"/>
              </a:rPr>
              <a:t>2019: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Alone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227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About five weeks after hatching,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eaglets are starting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stretch </a:t>
            </a:r>
            <a:r>
              <a:rPr dirty="0" sz="1400">
                <a:latin typeface="Times New Roman"/>
                <a:cs typeface="Times New Roman"/>
              </a:rPr>
              <a:t>their  </a:t>
            </a:r>
            <a:r>
              <a:rPr dirty="0" sz="1400" spc="-5">
                <a:latin typeface="Times New Roman"/>
                <a:cs typeface="Times New Roman"/>
              </a:rPr>
              <a:t>wings.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501640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691639" algn="l"/>
              </a:tabLst>
            </a:pPr>
            <a:r>
              <a:rPr dirty="0" sz="2000" spc="-5">
                <a:latin typeface="Times New Roman"/>
                <a:cs typeface="Times New Roman"/>
              </a:rPr>
              <a:t>May</a:t>
            </a:r>
            <a:r>
              <a:rPr dirty="0" sz="2000" spc="1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24,</a:t>
            </a:r>
            <a:r>
              <a:rPr dirty="0" sz="2000" spc="1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One Adult Eagle </a:t>
            </a:r>
            <a:r>
              <a:rPr dirty="0" sz="2000">
                <a:latin typeface="Times New Roman"/>
                <a:cs typeface="Times New Roman"/>
              </a:rPr>
              <a:t>and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</a:t>
            </a:r>
            <a:r>
              <a:rPr dirty="0" sz="2000">
                <a:latin typeface="Times New Roman"/>
                <a:cs typeface="Times New Roman"/>
              </a:rPr>
              <a:t>in  the</a:t>
            </a:r>
            <a:r>
              <a:rPr dirty="0" sz="2000" spc="-5">
                <a:latin typeface="Times New Roman"/>
                <a:cs typeface="Times New Roman"/>
              </a:rPr>
              <a:t> Nest.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100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eagle parents </a:t>
            </a:r>
            <a:r>
              <a:rPr dirty="0" sz="1400">
                <a:latin typeface="Times New Roman"/>
                <a:cs typeface="Times New Roman"/>
              </a:rPr>
              <a:t>(on </a:t>
            </a:r>
            <a:r>
              <a:rPr dirty="0" sz="1400" spc="-5">
                <a:latin typeface="Times New Roman"/>
                <a:cs typeface="Times New Roman"/>
              </a:rPr>
              <a:t>the left) may </a:t>
            </a:r>
            <a:r>
              <a:rPr dirty="0" sz="1400">
                <a:latin typeface="Times New Roman"/>
                <a:cs typeface="Times New Roman"/>
              </a:rPr>
              <a:t>be delivering a </a:t>
            </a:r>
            <a:r>
              <a:rPr dirty="0" sz="1400" spc="-5">
                <a:latin typeface="Times New Roman"/>
                <a:cs typeface="Times New Roman"/>
              </a:rPr>
              <a:t>supply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food </a:t>
            </a:r>
            <a:r>
              <a:rPr dirty="0" sz="1400">
                <a:latin typeface="Times New Roman"/>
                <a:cs typeface="Times New Roman"/>
              </a:rPr>
              <a:t>to  the </a:t>
            </a:r>
            <a:r>
              <a:rPr dirty="0" sz="1400" spc="-5">
                <a:latin typeface="Times New Roman"/>
                <a:cs typeface="Times New Roman"/>
              </a:rPr>
              <a:t>two eaglets. Both eaglets are facing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parent.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Five weeks after hatching,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eaglets are </a:t>
            </a:r>
            <a:r>
              <a:rPr dirty="0" sz="1400">
                <a:latin typeface="Times New Roman"/>
                <a:cs typeface="Times New Roman"/>
              </a:rPr>
              <a:t>now </a:t>
            </a:r>
            <a:r>
              <a:rPr dirty="0" sz="1400" spc="-5">
                <a:latin typeface="Times New Roman"/>
                <a:cs typeface="Times New Roman"/>
              </a:rPr>
              <a:t>just as </a:t>
            </a:r>
            <a:r>
              <a:rPr dirty="0" sz="1400">
                <a:latin typeface="Times New Roman"/>
                <a:cs typeface="Times New Roman"/>
              </a:rPr>
              <a:t>big </a:t>
            </a:r>
            <a:r>
              <a:rPr dirty="0" sz="1400" spc="-5">
                <a:latin typeface="Times New Roman"/>
                <a:cs typeface="Times New Roman"/>
              </a:rPr>
              <a:t>as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parents.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504815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851785" algn="l"/>
              </a:tabLst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27, 2019</a:t>
            </a:r>
            <a:r>
              <a:rPr dirty="0" sz="2000" spc="4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(7:07</a:t>
            </a:r>
            <a:r>
              <a:rPr dirty="0" sz="2000" spc="1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	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Alone </a:t>
            </a:r>
            <a:r>
              <a:rPr dirty="0" sz="2000">
                <a:latin typeface="Times New Roman"/>
                <a:cs typeface="Times New Roman"/>
              </a:rPr>
              <a:t>in the  </a:t>
            </a:r>
            <a:r>
              <a:rPr dirty="0" sz="2000" spc="-5">
                <a:latin typeface="Times New Roman"/>
                <a:cs typeface="Times New Roman"/>
              </a:rPr>
              <a:t>Nest, One with Its </a:t>
            </a:r>
            <a:r>
              <a:rPr dirty="0" sz="2000" spc="-20">
                <a:latin typeface="Times New Roman"/>
                <a:cs typeface="Times New Roman"/>
              </a:rPr>
              <a:t>Wings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164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older </a:t>
            </a:r>
            <a:r>
              <a:rPr dirty="0" sz="1400" spc="-5">
                <a:latin typeface="Times New Roman"/>
                <a:cs typeface="Times New Roman"/>
              </a:rPr>
              <a:t>bolder 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learning </a:t>
            </a:r>
            <a:r>
              <a:rPr dirty="0" sz="1400">
                <a:latin typeface="Times New Roman"/>
                <a:cs typeface="Times New Roman"/>
              </a:rPr>
              <a:t>how to </a:t>
            </a:r>
            <a:r>
              <a:rPr dirty="0" sz="1400" spc="-5">
                <a:latin typeface="Times New Roman"/>
                <a:cs typeface="Times New Roman"/>
              </a:rPr>
              <a:t>flap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while </a:t>
            </a:r>
            <a:r>
              <a:rPr dirty="0" sz="1400">
                <a:latin typeface="Times New Roman"/>
                <a:cs typeface="Times New Roman"/>
              </a:rPr>
              <a:t>the timid  </a:t>
            </a:r>
            <a:r>
              <a:rPr dirty="0" sz="1400" spc="-5">
                <a:latin typeface="Times New Roman"/>
                <a:cs typeface="Times New Roman"/>
              </a:rPr>
              <a:t>sibling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watches.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729354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27, 2019 </a:t>
            </a:r>
            <a:r>
              <a:rPr dirty="0" sz="2000" spc="-5">
                <a:latin typeface="Times New Roman"/>
                <a:cs typeface="Times New Roman"/>
              </a:rPr>
              <a:t>(7:09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Adult Eagles Perched </a:t>
            </a:r>
            <a:r>
              <a:rPr dirty="0" sz="2000">
                <a:latin typeface="Times New Roman"/>
                <a:cs typeface="Times New Roman"/>
              </a:rPr>
              <a:t>on a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Tree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735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two adult eagle parents are meeting each </a:t>
            </a:r>
            <a:r>
              <a:rPr dirty="0" sz="1400">
                <a:latin typeface="Times New Roman"/>
                <a:cs typeface="Times New Roman"/>
              </a:rPr>
              <a:t>other </a:t>
            </a:r>
            <a:r>
              <a:rPr dirty="0" sz="1400" spc="-5">
                <a:latin typeface="Times New Roman"/>
                <a:cs typeface="Times New Roman"/>
              </a:rPr>
              <a:t>about </a:t>
            </a:r>
            <a:r>
              <a:rPr dirty="0" sz="1400">
                <a:latin typeface="Times New Roman"/>
                <a:cs typeface="Times New Roman"/>
              </a:rPr>
              <a:t>100 </a:t>
            </a:r>
            <a:r>
              <a:rPr dirty="0" sz="1400" spc="-5">
                <a:latin typeface="Times New Roman"/>
                <a:cs typeface="Times New Roman"/>
              </a:rPr>
              <a:t>feet from </a:t>
            </a:r>
            <a:r>
              <a:rPr dirty="0" sz="1400">
                <a:latin typeface="Times New Roman"/>
                <a:cs typeface="Times New Roman"/>
              </a:rPr>
              <a:t>the  </a:t>
            </a:r>
            <a:r>
              <a:rPr dirty="0" sz="1400" spc="-5">
                <a:latin typeface="Times New Roman"/>
                <a:cs typeface="Times New Roman"/>
              </a:rPr>
              <a:t>nest. Both </a:t>
            </a:r>
            <a:r>
              <a:rPr dirty="0" sz="1400">
                <a:latin typeface="Times New Roman"/>
                <a:cs typeface="Times New Roman"/>
              </a:rPr>
              <a:t>have </a:t>
            </a:r>
            <a:r>
              <a:rPr dirty="0" sz="1400" spc="-5">
                <a:latin typeface="Times New Roman"/>
                <a:cs typeface="Times New Roman"/>
              </a:rPr>
              <a:t>their shoulders </a:t>
            </a:r>
            <a:r>
              <a:rPr dirty="0" sz="1400">
                <a:latin typeface="Times New Roman"/>
                <a:cs typeface="Times New Roman"/>
              </a:rPr>
              <a:t>hunched,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the one on </a:t>
            </a:r>
            <a:r>
              <a:rPr dirty="0" sz="1400" spc="-5">
                <a:latin typeface="Times New Roman"/>
                <a:cs typeface="Times New Roman"/>
              </a:rPr>
              <a:t>the right appears </a:t>
            </a:r>
            <a:r>
              <a:rPr dirty="0" sz="1400">
                <a:latin typeface="Times New Roman"/>
                <a:cs typeface="Times New Roman"/>
              </a:rPr>
              <a:t>to  be </a:t>
            </a:r>
            <a:r>
              <a:rPr dirty="0" sz="1400" spc="-5">
                <a:latin typeface="Times New Roman"/>
                <a:cs typeface="Times New Roman"/>
              </a:rPr>
              <a:t>passing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small piece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food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its partner </a:t>
            </a:r>
            <a:r>
              <a:rPr dirty="0" sz="1400">
                <a:latin typeface="Times New Roman"/>
                <a:cs typeface="Times New Roman"/>
              </a:rPr>
              <a:t>on the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left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6075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5">
                <a:latin typeface="Times New Roman"/>
                <a:cs typeface="Times New Roman"/>
              </a:rPr>
              <a:t>May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28,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One Eaglet Alone in the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986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424170"/>
            <a:ext cx="550291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must </a:t>
            </a:r>
            <a:r>
              <a:rPr dirty="0" sz="1400">
                <a:latin typeface="Times New Roman"/>
                <a:cs typeface="Times New Roman"/>
              </a:rPr>
              <a:t>be the </a:t>
            </a:r>
            <a:r>
              <a:rPr dirty="0" sz="1400" spc="-5">
                <a:latin typeface="Times New Roman"/>
                <a:cs typeface="Times New Roman"/>
              </a:rPr>
              <a:t>braver eaglet. </a:t>
            </a:r>
            <a:r>
              <a:rPr dirty="0" sz="1400">
                <a:latin typeface="Times New Roman"/>
                <a:cs typeface="Times New Roman"/>
              </a:rPr>
              <a:t>It is now </a:t>
            </a:r>
            <a:r>
              <a:rPr dirty="0" sz="1400" spc="-5">
                <a:latin typeface="Times New Roman"/>
                <a:cs typeface="Times New Roman"/>
              </a:rPr>
              <a:t>all black </a:t>
            </a:r>
            <a:r>
              <a:rPr dirty="0" sz="1400">
                <a:latin typeface="Times New Roman"/>
                <a:cs typeface="Times New Roman"/>
              </a:rPr>
              <a:t>like a juvenile </a:t>
            </a:r>
            <a:r>
              <a:rPr dirty="0" sz="1400" spc="-5">
                <a:latin typeface="Times New Roman"/>
                <a:cs typeface="Times New Roman"/>
              </a:rPr>
              <a:t>eagle, and 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5">
                <a:latin typeface="Times New Roman"/>
                <a:cs typeface="Times New Roman"/>
              </a:rPr>
              <a:t>just </a:t>
            </a:r>
            <a:r>
              <a:rPr dirty="0" sz="1400">
                <a:latin typeface="Times New Roman"/>
                <a:cs typeface="Times New Roman"/>
              </a:rPr>
              <a:t>as </a:t>
            </a:r>
            <a:r>
              <a:rPr dirty="0" sz="1400" spc="-10">
                <a:latin typeface="Times New Roman"/>
                <a:cs typeface="Times New Roman"/>
              </a:rPr>
              <a:t>large </a:t>
            </a:r>
            <a:r>
              <a:rPr dirty="0" sz="1400">
                <a:latin typeface="Times New Roman"/>
                <a:cs typeface="Times New Roman"/>
              </a:rPr>
              <a:t>as </a:t>
            </a:r>
            <a:r>
              <a:rPr dirty="0" sz="1400" spc="-5">
                <a:latin typeface="Times New Roman"/>
                <a:cs typeface="Times New Roman"/>
              </a:rPr>
              <a:t>its parents. Its sibling must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lower </a:t>
            </a:r>
            <a:r>
              <a:rPr dirty="0" sz="1400">
                <a:latin typeface="Times New Roman"/>
                <a:cs typeface="Times New Roman"/>
              </a:rPr>
              <a:t>in the </a:t>
            </a:r>
            <a:r>
              <a:rPr dirty="0" sz="1400" spc="-5">
                <a:latin typeface="Times New Roman"/>
                <a:cs typeface="Times New Roman"/>
              </a:rPr>
              <a:t>nest, or  </a:t>
            </a:r>
            <a:r>
              <a:rPr dirty="0" sz="1400">
                <a:latin typeface="Times New Roman"/>
                <a:cs typeface="Times New Roman"/>
              </a:rPr>
              <a:t>hidden behind this</a:t>
            </a:r>
            <a:r>
              <a:rPr dirty="0" sz="1400" spc="-5">
                <a:latin typeface="Times New Roman"/>
                <a:cs typeface="Times New Roman"/>
              </a:rPr>
              <a:t> eaglet.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0220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5">
                <a:latin typeface="Times New Roman"/>
                <a:cs typeface="Times New Roman"/>
              </a:rPr>
              <a:t>May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29,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Four Eagles in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7355" cy="187452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9525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eagles' nest </a:t>
            </a:r>
            <a:r>
              <a:rPr dirty="0" sz="1400">
                <a:latin typeface="Times New Roman"/>
                <a:cs typeface="Times New Roman"/>
              </a:rPr>
              <a:t>is getting </a:t>
            </a:r>
            <a:r>
              <a:rPr dirty="0" sz="1400" spc="-5">
                <a:latin typeface="Times New Roman"/>
                <a:cs typeface="Times New Roman"/>
              </a:rPr>
              <a:t>crowded, with two adult eagles (the parents) and  two all black juvenile eaglets </a:t>
            </a:r>
            <a:r>
              <a:rPr dirty="0" sz="1400">
                <a:latin typeface="Times New Roman"/>
                <a:cs typeface="Times New Roman"/>
              </a:rPr>
              <a:t>(the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children).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 spc="-60">
                <a:latin typeface="Times New Roman"/>
                <a:cs typeface="Times New Roman"/>
              </a:rPr>
              <a:t>We </a:t>
            </a:r>
            <a:r>
              <a:rPr dirty="0" sz="1400" spc="-5">
                <a:latin typeface="Times New Roman"/>
                <a:cs typeface="Times New Roman"/>
              </a:rPr>
              <a:t>can see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white tail </a:t>
            </a:r>
            <a:r>
              <a:rPr dirty="0" sz="1400">
                <a:latin typeface="Times New Roman"/>
                <a:cs typeface="Times New Roman"/>
              </a:rPr>
              <a:t>of one of the </a:t>
            </a:r>
            <a:r>
              <a:rPr dirty="0" sz="1400" spc="-5">
                <a:latin typeface="Times New Roman"/>
                <a:cs typeface="Times New Roman"/>
              </a:rPr>
              <a:t>adult eagles facing away from </a:t>
            </a:r>
            <a:r>
              <a:rPr dirty="0" sz="1400">
                <a:latin typeface="Times New Roman"/>
                <a:cs typeface="Times New Roman"/>
              </a:rPr>
              <a:t>the  </a:t>
            </a:r>
            <a:r>
              <a:rPr dirty="0" sz="1400" spc="-5">
                <a:latin typeface="Times New Roman"/>
                <a:cs typeface="Times New Roman"/>
              </a:rPr>
              <a:t>camera, and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white </a:t>
            </a:r>
            <a:r>
              <a:rPr dirty="0" sz="1400">
                <a:latin typeface="Times New Roman"/>
                <a:cs typeface="Times New Roman"/>
              </a:rPr>
              <a:t>head of the </a:t>
            </a:r>
            <a:r>
              <a:rPr dirty="0" sz="1400" spc="-5">
                <a:latin typeface="Times New Roman"/>
                <a:cs typeface="Times New Roman"/>
              </a:rPr>
              <a:t>other adult eagle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far side </a:t>
            </a:r>
            <a:r>
              <a:rPr dirty="0" sz="1400">
                <a:latin typeface="Times New Roman"/>
                <a:cs typeface="Times New Roman"/>
              </a:rPr>
              <a:t>of the  </a:t>
            </a:r>
            <a:r>
              <a:rPr dirty="0" sz="1400" spc="-5">
                <a:latin typeface="Times New Roman"/>
                <a:cs typeface="Times New Roman"/>
              </a:rPr>
              <a:t>nest, </a:t>
            </a:r>
            <a:r>
              <a:rPr dirty="0" sz="1400">
                <a:latin typeface="Times New Roman"/>
                <a:cs typeface="Times New Roman"/>
              </a:rPr>
              <a:t>bent over </a:t>
            </a:r>
            <a:r>
              <a:rPr dirty="0" sz="1400" spc="-5">
                <a:latin typeface="Times New Roman"/>
                <a:cs typeface="Times New Roman"/>
              </a:rPr>
              <a:t>with its </a:t>
            </a:r>
            <a:r>
              <a:rPr dirty="0" sz="1400">
                <a:latin typeface="Times New Roman"/>
                <a:cs typeface="Times New Roman"/>
              </a:rPr>
              <a:t>head </a:t>
            </a:r>
            <a:r>
              <a:rPr dirty="0" sz="1400" spc="-5">
                <a:latin typeface="Times New Roman"/>
                <a:cs typeface="Times New Roman"/>
              </a:rPr>
              <a:t>down. The two black </a:t>
            </a:r>
            <a:r>
              <a:rPr dirty="0" sz="1400">
                <a:latin typeface="Times New Roman"/>
                <a:cs typeface="Times New Roman"/>
              </a:rPr>
              <a:t>juvenile </a:t>
            </a:r>
            <a:r>
              <a:rPr dirty="0" sz="1400" spc="-5">
                <a:latin typeface="Times New Roman"/>
                <a:cs typeface="Times New Roman"/>
              </a:rPr>
              <a:t>eaglets are  located between </a:t>
            </a:r>
            <a:r>
              <a:rPr dirty="0" sz="1400">
                <a:latin typeface="Times New Roman"/>
                <a:cs typeface="Times New Roman"/>
              </a:rPr>
              <a:t>their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parents.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adults must </a:t>
            </a:r>
            <a:r>
              <a:rPr dirty="0" sz="1400">
                <a:latin typeface="Times New Roman"/>
                <a:cs typeface="Times New Roman"/>
              </a:rPr>
              <a:t>have </a:t>
            </a:r>
            <a:r>
              <a:rPr dirty="0" sz="1400" spc="-5">
                <a:latin typeface="Times New Roman"/>
                <a:cs typeface="Times New Roman"/>
              </a:rPr>
              <a:t>come </a:t>
            </a:r>
            <a:r>
              <a:rPr dirty="0" sz="1400">
                <a:latin typeface="Times New Roman"/>
                <a:cs typeface="Times New Roman"/>
              </a:rPr>
              <a:t>to the nest to </a:t>
            </a:r>
            <a:r>
              <a:rPr dirty="0" sz="1400" spc="-5">
                <a:latin typeface="Times New Roman"/>
                <a:cs typeface="Times New Roman"/>
              </a:rPr>
              <a:t>bring some food for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eaglets.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to Make an</a:t>
            </a:r>
            <a:r>
              <a:rPr dirty="0" spc="-35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23489" y="1442719"/>
            <a:ext cx="2725420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1569" y="2589530"/>
            <a:ext cx="4281805" cy="1261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June </a:t>
            </a:r>
            <a:r>
              <a:rPr dirty="0" sz="1800">
                <a:latin typeface="Times New Roman"/>
                <a:cs typeface="Times New Roman"/>
              </a:rPr>
              <a:t>1 </a:t>
            </a:r>
            <a:r>
              <a:rPr dirty="0" sz="1800" spc="-5">
                <a:latin typeface="Times New Roman"/>
                <a:cs typeface="Times New Roman"/>
              </a:rPr>
              <a:t>to August </a:t>
            </a:r>
            <a:r>
              <a:rPr dirty="0" sz="1800">
                <a:latin typeface="Times New Roman"/>
                <a:cs typeface="Times New Roman"/>
              </a:rPr>
              <a:t>1,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Times New Roman"/>
              <a:cs typeface="Times New Roman"/>
            </a:endParaRPr>
          </a:p>
          <a:p>
            <a:pPr marL="2057400" marR="5080" indent="-816610">
              <a:lnSpc>
                <a:spcPts val="2750"/>
              </a:lnSpc>
            </a:pPr>
            <a:r>
              <a:rPr dirty="0" sz="2400" spc="-5">
                <a:latin typeface="Times New Roman"/>
                <a:cs typeface="Times New Roman"/>
              </a:rPr>
              <a:t>The Eaglets Learn </a:t>
            </a:r>
            <a:r>
              <a:rPr dirty="0" sz="2400">
                <a:latin typeface="Times New Roman"/>
                <a:cs typeface="Times New Roman"/>
              </a:rPr>
              <a:t>to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Fly  </a:t>
            </a:r>
            <a:r>
              <a:rPr dirty="0" sz="2400">
                <a:latin typeface="Times New Roman"/>
                <a:cs typeface="Times New Roman"/>
              </a:rPr>
              <a:t>(23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53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26859" y="217042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4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3000" y="217297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43000" y="232282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56171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1, 2019 </a:t>
            </a:r>
            <a:r>
              <a:rPr dirty="0" sz="2000" spc="-5">
                <a:latin typeface="Times New Roman"/>
                <a:cs typeface="Times New Roman"/>
              </a:rPr>
              <a:t>(7:01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Adult Eagles, One </a:t>
            </a:r>
            <a:r>
              <a:rPr dirty="0" sz="2000" spc="-30">
                <a:latin typeface="Times New Roman"/>
                <a:cs typeface="Times New Roman"/>
              </a:rPr>
              <a:t>Taking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Off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46544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adult eagles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just taken </a:t>
            </a:r>
            <a:r>
              <a:rPr dirty="0" sz="1400" spc="-15">
                <a:latin typeface="Times New Roman"/>
                <a:cs typeface="Times New Roman"/>
              </a:rPr>
              <a:t>off </a:t>
            </a:r>
            <a:r>
              <a:rPr dirty="0" sz="1400" spc="-5">
                <a:latin typeface="Times New Roman"/>
                <a:cs typeface="Times New Roman"/>
              </a:rPr>
              <a:t>from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perch </a:t>
            </a:r>
            <a:r>
              <a:rPr dirty="0" sz="1400">
                <a:latin typeface="Times New Roman"/>
                <a:cs typeface="Times New Roman"/>
              </a:rPr>
              <a:t>near its </a:t>
            </a:r>
            <a:r>
              <a:rPr dirty="0" sz="1400" spc="-10">
                <a:latin typeface="Times New Roman"/>
                <a:cs typeface="Times New Roman"/>
              </a:rPr>
              <a:t>partner. </a:t>
            </a:r>
            <a:r>
              <a:rPr dirty="0" sz="1400" spc="-5">
                <a:latin typeface="Times New Roman"/>
                <a:cs typeface="Times New Roman"/>
              </a:rPr>
              <a:t>The  "landing </a:t>
            </a:r>
            <a:r>
              <a:rPr dirty="0" sz="1400">
                <a:latin typeface="Times New Roman"/>
                <a:cs typeface="Times New Roman"/>
              </a:rPr>
              <a:t>gear" </a:t>
            </a:r>
            <a:r>
              <a:rPr dirty="0" sz="1400" spc="-5">
                <a:latin typeface="Times New Roman"/>
                <a:cs typeface="Times New Roman"/>
              </a:rPr>
              <a:t>point </a:t>
            </a:r>
            <a:r>
              <a:rPr dirty="0" sz="1400">
                <a:latin typeface="Times New Roman"/>
                <a:cs typeface="Times New Roman"/>
              </a:rPr>
              <a:t>to the back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wings are pushing </a:t>
            </a:r>
            <a:r>
              <a:rPr dirty="0" sz="1400">
                <a:latin typeface="Times New Roman"/>
                <a:cs typeface="Times New Roman"/>
              </a:rPr>
              <a:t>hard. The </a:t>
            </a:r>
            <a:r>
              <a:rPr dirty="0" sz="1400" spc="-5">
                <a:latin typeface="Times New Roman"/>
                <a:cs typeface="Times New Roman"/>
              </a:rPr>
              <a:t>stripes  </a:t>
            </a:r>
            <a:r>
              <a:rPr dirty="0" sz="1400">
                <a:latin typeface="Times New Roman"/>
                <a:cs typeface="Times New Roman"/>
              </a:rPr>
              <a:t>on its head </a:t>
            </a:r>
            <a:r>
              <a:rPr dirty="0" sz="1400" spc="-5">
                <a:latin typeface="Times New Roman"/>
                <a:cs typeface="Times New Roman"/>
              </a:rPr>
              <a:t>may </a:t>
            </a:r>
            <a:r>
              <a:rPr dirty="0" sz="1400">
                <a:latin typeface="Times New Roman"/>
                <a:cs typeface="Times New Roman"/>
              </a:rPr>
              <a:t>be the </a:t>
            </a:r>
            <a:r>
              <a:rPr dirty="0" sz="1400" spc="-5">
                <a:latin typeface="Times New Roman"/>
                <a:cs typeface="Times New Roman"/>
              </a:rPr>
              <a:t>result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sunlight passing </a:t>
            </a:r>
            <a:r>
              <a:rPr dirty="0" sz="1400">
                <a:latin typeface="Times New Roman"/>
                <a:cs typeface="Times New Roman"/>
              </a:rPr>
              <a:t>through </a:t>
            </a:r>
            <a:r>
              <a:rPr dirty="0" sz="1400" spc="-5">
                <a:latin typeface="Times New Roman"/>
                <a:cs typeface="Times New Roman"/>
              </a:rPr>
              <a:t>some feathers </a:t>
            </a:r>
            <a:r>
              <a:rPr dirty="0" sz="1400">
                <a:latin typeface="Times New Roman"/>
                <a:cs typeface="Times New Roman"/>
              </a:rPr>
              <a:t>on a  </a:t>
            </a:r>
            <a:r>
              <a:rPr dirty="0" sz="1400" spc="-5">
                <a:latin typeface="Times New Roman"/>
                <a:cs typeface="Times New Roman"/>
              </a:rPr>
              <a:t>wing.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36448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1, 2019 </a:t>
            </a:r>
            <a:r>
              <a:rPr dirty="0" sz="2000" spc="-5">
                <a:latin typeface="Times New Roman"/>
                <a:cs typeface="Times New Roman"/>
              </a:rPr>
              <a:t>(7:01 PM): Adult Eagle About </a:t>
            </a:r>
            <a:r>
              <a:rPr dirty="0" sz="2000">
                <a:latin typeface="Times New Roman"/>
                <a:cs typeface="Times New Roman"/>
              </a:rPr>
              <a:t>to</a:t>
            </a:r>
            <a:r>
              <a:rPr dirty="0" sz="2000" spc="-19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Land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672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adult 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about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land </a:t>
            </a:r>
            <a:r>
              <a:rPr dirty="0" sz="1400">
                <a:latin typeface="Times New Roman"/>
                <a:cs typeface="Times New Roman"/>
              </a:rPr>
              <a:t>on a </a:t>
            </a:r>
            <a:r>
              <a:rPr dirty="0" sz="1400" spc="-5">
                <a:latin typeface="Times New Roman"/>
                <a:cs typeface="Times New Roman"/>
              </a:rPr>
              <a:t>horizontal branch directly </a:t>
            </a:r>
            <a:r>
              <a:rPr dirty="0" sz="1400">
                <a:latin typeface="Times New Roman"/>
                <a:cs typeface="Times New Roman"/>
              </a:rPr>
              <a:t>below its  </a:t>
            </a:r>
            <a:r>
              <a:rPr dirty="0" sz="1400" spc="-5">
                <a:latin typeface="Times New Roman"/>
                <a:cs typeface="Times New Roman"/>
              </a:rPr>
              <a:t>current </a:t>
            </a:r>
            <a:r>
              <a:rPr dirty="0" sz="1400">
                <a:latin typeface="Times New Roman"/>
                <a:cs typeface="Times New Roman"/>
              </a:rPr>
              <a:t>location. </a:t>
            </a:r>
            <a:r>
              <a:rPr dirty="0" sz="1400" spc="-5">
                <a:latin typeface="Times New Roman"/>
                <a:cs typeface="Times New Roman"/>
              </a:rPr>
              <a:t>Its "landing </a:t>
            </a:r>
            <a:r>
              <a:rPr dirty="0" sz="1400">
                <a:latin typeface="Times New Roman"/>
                <a:cs typeface="Times New Roman"/>
              </a:rPr>
              <a:t>gear" point </a:t>
            </a:r>
            <a:r>
              <a:rPr dirty="0" sz="1400" spc="-5">
                <a:latin typeface="Times New Roman"/>
                <a:cs typeface="Times New Roman"/>
              </a:rPr>
              <a:t>vertically downward and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wings  and tail appear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applying the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brakes.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50481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1, 2019 </a:t>
            </a:r>
            <a:r>
              <a:rPr dirty="0" sz="2000" spc="-5">
                <a:latin typeface="Times New Roman"/>
                <a:cs typeface="Times New Roman"/>
              </a:rPr>
              <a:t>(7:02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Alone in </a:t>
            </a:r>
            <a:r>
              <a:rPr dirty="0" sz="2000">
                <a:latin typeface="Times New Roman"/>
                <a:cs typeface="Times New Roman"/>
              </a:rPr>
              <a:t>the </a:t>
            </a:r>
            <a:r>
              <a:rPr dirty="0" sz="2000" spc="-5">
                <a:latin typeface="Times New Roman"/>
                <a:cs typeface="Times New Roman"/>
              </a:rPr>
              <a:t>Nest, One with </a:t>
            </a:r>
            <a:r>
              <a:rPr dirty="0" sz="2000" spc="-20">
                <a:latin typeface="Times New Roman"/>
                <a:cs typeface="Times New Roman"/>
              </a:rPr>
              <a:t>Wings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48640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bold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practicing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use </a:t>
            </a:r>
            <a:r>
              <a:rPr dirty="0" sz="1400">
                <a:latin typeface="Times New Roman"/>
                <a:cs typeface="Times New Roman"/>
              </a:rPr>
              <a:t>of its </a:t>
            </a:r>
            <a:r>
              <a:rPr dirty="0" sz="1400" spc="-5">
                <a:latin typeface="Times New Roman"/>
                <a:cs typeface="Times New Roman"/>
              </a:rPr>
              <a:t>wings, spreading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</a:t>
            </a:r>
            <a:r>
              <a:rPr dirty="0" sz="1400" spc="-15">
                <a:latin typeface="Times New Roman"/>
                <a:cs typeface="Times New Roman"/>
              </a:rPr>
              <a:t>slowly,  </a:t>
            </a:r>
            <a:r>
              <a:rPr dirty="0" sz="1400">
                <a:latin typeface="Times New Roman"/>
                <a:cs typeface="Times New Roman"/>
              </a:rPr>
              <a:t>but not </a:t>
            </a:r>
            <a:r>
              <a:rPr dirty="0" sz="1400" spc="-5">
                <a:latin typeface="Times New Roman"/>
                <a:cs typeface="Times New Roman"/>
              </a:rPr>
              <a:t>really flapping. The timid eaglet </a:t>
            </a:r>
            <a:r>
              <a:rPr dirty="0" sz="1400">
                <a:latin typeface="Times New Roman"/>
                <a:cs typeface="Times New Roman"/>
              </a:rPr>
              <a:t>is in a </a:t>
            </a:r>
            <a:r>
              <a:rPr dirty="0" sz="1400" spc="-5">
                <a:latin typeface="Times New Roman"/>
                <a:cs typeface="Times New Roman"/>
              </a:rPr>
              <a:t>horizontal orientation </a:t>
            </a:r>
            <a:r>
              <a:rPr dirty="0" sz="1400">
                <a:latin typeface="Times New Roman"/>
                <a:cs typeface="Times New Roman"/>
              </a:rPr>
              <a:t>next to  the bold</a:t>
            </a:r>
            <a:r>
              <a:rPr dirty="0" sz="1400" spc="-5">
                <a:latin typeface="Times New Roman"/>
                <a:cs typeface="Times New Roman"/>
              </a:rPr>
              <a:t> eagle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87921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2, 2019 </a:t>
            </a:r>
            <a:r>
              <a:rPr dirty="0" sz="2000" spc="-5">
                <a:latin typeface="Times New Roman"/>
                <a:cs typeface="Times New Roman"/>
              </a:rPr>
              <a:t>(6:24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164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bold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stretching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with its </a:t>
            </a:r>
            <a:r>
              <a:rPr dirty="0" sz="1400">
                <a:latin typeface="Times New Roman"/>
                <a:cs typeface="Times New Roman"/>
              </a:rPr>
              <a:t>back to the </a:t>
            </a:r>
            <a:r>
              <a:rPr dirty="0" sz="1400" spc="-5">
                <a:latin typeface="Times New Roman"/>
                <a:cs typeface="Times New Roman"/>
              </a:rPr>
              <a:t>camera. The timid  eagle,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left side,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still not trying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exercise </a:t>
            </a:r>
            <a:r>
              <a:rPr dirty="0" sz="1400">
                <a:latin typeface="Times New Roman"/>
                <a:cs typeface="Times New Roman"/>
              </a:rPr>
              <a:t>its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wings.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87921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2, 2019 </a:t>
            </a:r>
            <a:r>
              <a:rPr dirty="0" sz="2000" spc="-5">
                <a:latin typeface="Times New Roman"/>
                <a:cs typeface="Times New Roman"/>
              </a:rPr>
              <a:t>(6:24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738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11800"/>
            <a:ext cx="550481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bold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stretching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more </a:t>
            </a:r>
            <a:r>
              <a:rPr dirty="0" sz="1400">
                <a:latin typeface="Times New Roman"/>
                <a:cs typeface="Times New Roman"/>
              </a:rPr>
              <a:t>than </a:t>
            </a:r>
            <a:r>
              <a:rPr dirty="0" sz="1400" spc="-20">
                <a:latin typeface="Times New Roman"/>
                <a:cs typeface="Times New Roman"/>
              </a:rPr>
              <a:t>ever.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 timid eagle </a:t>
            </a:r>
            <a:r>
              <a:rPr dirty="0" sz="1400">
                <a:latin typeface="Times New Roman"/>
                <a:cs typeface="Times New Roman"/>
              </a:rPr>
              <a:t>is  </a:t>
            </a:r>
            <a:r>
              <a:rPr dirty="0" sz="1400" spc="-5">
                <a:latin typeface="Times New Roman"/>
                <a:cs typeface="Times New Roman"/>
              </a:rPr>
              <a:t>either hidden </a:t>
            </a:r>
            <a:r>
              <a:rPr dirty="0" sz="1400">
                <a:latin typeface="Times New Roman"/>
                <a:cs typeface="Times New Roman"/>
              </a:rPr>
              <a:t>behind the body of the bold </a:t>
            </a:r>
            <a:r>
              <a:rPr dirty="0" sz="1400" spc="-5">
                <a:latin typeface="Times New Roman"/>
                <a:cs typeface="Times New Roman"/>
              </a:rPr>
              <a:t>eagle, or </a:t>
            </a:r>
            <a:r>
              <a:rPr dirty="0" sz="1400">
                <a:latin typeface="Times New Roman"/>
                <a:cs typeface="Times New Roman"/>
              </a:rPr>
              <a:t>it has </a:t>
            </a:r>
            <a:r>
              <a:rPr dirty="0" sz="1400" spc="-5">
                <a:latin typeface="Times New Roman"/>
                <a:cs typeface="Times New Roman"/>
              </a:rPr>
              <a:t>retreated </a:t>
            </a:r>
            <a:r>
              <a:rPr dirty="0" sz="1400">
                <a:latin typeface="Times New Roman"/>
                <a:cs typeface="Times New Roman"/>
              </a:rPr>
              <a:t>deep into  the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21754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(4:27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Feet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Air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037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bold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managed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flap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hard enough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lift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feet  above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nest. Meanwhile,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timid eaglet simply stands </a:t>
            </a:r>
            <a:r>
              <a:rPr dirty="0" sz="1400">
                <a:latin typeface="Times New Roman"/>
                <a:cs typeface="Times New Roman"/>
              </a:rPr>
              <a:t>on the rim of the  </a:t>
            </a:r>
            <a:r>
              <a:rPr dirty="0" sz="1400" spc="-5">
                <a:latin typeface="Times New Roman"/>
                <a:cs typeface="Times New Roman"/>
              </a:rPr>
              <a:t>nest and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watches,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87921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(4:27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6085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bold </a:t>
            </a:r>
            <a:r>
              <a:rPr dirty="0" sz="1400" spc="-5">
                <a:latin typeface="Times New Roman"/>
                <a:cs typeface="Times New Roman"/>
              </a:rPr>
              <a:t>eaglet continues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exercise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while </a:t>
            </a:r>
            <a:r>
              <a:rPr dirty="0" sz="1400">
                <a:latin typeface="Times New Roman"/>
                <a:cs typeface="Times New Roman"/>
              </a:rPr>
              <a:t>the timid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does  nothing.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87921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(4:29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5450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Once again,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bold eaglet spreads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as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timid eagle watches  </a:t>
            </a:r>
            <a:r>
              <a:rPr dirty="0" sz="1400" spc="-10">
                <a:latin typeface="Times New Roman"/>
                <a:cs typeface="Times New Roman"/>
              </a:rPr>
              <a:t>passively.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07809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5">
                <a:latin typeface="Times New Roman"/>
                <a:cs typeface="Times New Roman"/>
              </a:rPr>
              <a:t>June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13,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One Adult Eagle </a:t>
            </a:r>
            <a:r>
              <a:rPr dirty="0" sz="2000">
                <a:latin typeface="Times New Roman"/>
                <a:cs typeface="Times New Roman"/>
              </a:rPr>
              <a:t>and </a:t>
            </a:r>
            <a:r>
              <a:rPr dirty="0" sz="2000" spc="-50">
                <a:latin typeface="Times New Roman"/>
                <a:cs typeface="Times New Roman"/>
              </a:rPr>
              <a:t>Two</a:t>
            </a:r>
            <a:r>
              <a:rPr dirty="0" sz="2000" spc="-18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Eaglets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037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35">
                <a:latin typeface="Times New Roman"/>
                <a:cs typeface="Times New Roman"/>
              </a:rPr>
              <a:t>Two </a:t>
            </a:r>
            <a:r>
              <a:rPr dirty="0" sz="1400" spc="-5">
                <a:latin typeface="Times New Roman"/>
                <a:cs typeface="Times New Roman"/>
              </a:rPr>
              <a:t>eaglets,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children, face an adult eagle, </a:t>
            </a:r>
            <a:r>
              <a:rPr dirty="0" sz="1400">
                <a:latin typeface="Times New Roman"/>
                <a:cs typeface="Times New Roman"/>
              </a:rPr>
              <a:t>one of their </a:t>
            </a:r>
            <a:r>
              <a:rPr dirty="0" sz="1400" spc="-5">
                <a:latin typeface="Times New Roman"/>
                <a:cs typeface="Times New Roman"/>
              </a:rPr>
              <a:t>parents. </a:t>
            </a:r>
            <a:r>
              <a:rPr dirty="0" sz="1400">
                <a:latin typeface="Times New Roman"/>
                <a:cs typeface="Times New Roman"/>
              </a:rPr>
              <a:t>The  </a:t>
            </a:r>
            <a:r>
              <a:rPr dirty="0" sz="1400" spc="-5">
                <a:latin typeface="Times New Roman"/>
                <a:cs typeface="Times New Roman"/>
              </a:rPr>
              <a:t>parent eagle appears </a:t>
            </a:r>
            <a:r>
              <a:rPr dirty="0" sz="1400">
                <a:latin typeface="Times New Roman"/>
                <a:cs typeface="Times New Roman"/>
              </a:rPr>
              <a:t>to be giving a </a:t>
            </a:r>
            <a:r>
              <a:rPr dirty="0" sz="1400" spc="-5">
                <a:latin typeface="Times New Roman"/>
                <a:cs typeface="Times New Roman"/>
              </a:rPr>
              <a:t>lecture </a:t>
            </a:r>
            <a:r>
              <a:rPr dirty="0" sz="1400">
                <a:latin typeface="Times New Roman"/>
                <a:cs typeface="Times New Roman"/>
              </a:rPr>
              <a:t>to the </a:t>
            </a:r>
            <a:r>
              <a:rPr dirty="0" sz="1400" spc="-5">
                <a:latin typeface="Times New Roman"/>
                <a:cs typeface="Times New Roman"/>
              </a:rPr>
              <a:t>children. "Look, we will  all </a:t>
            </a:r>
            <a:r>
              <a:rPr dirty="0" sz="1400">
                <a:latin typeface="Times New Roman"/>
                <a:cs typeface="Times New Roman"/>
              </a:rPr>
              <a:t>be out of here in a </a:t>
            </a:r>
            <a:r>
              <a:rPr dirty="0" sz="1400" spc="-5">
                <a:latin typeface="Times New Roman"/>
                <a:cs typeface="Times New Roman"/>
              </a:rPr>
              <a:t>short time, so you </a:t>
            </a:r>
            <a:r>
              <a:rPr dirty="0" sz="1400">
                <a:latin typeface="Times New Roman"/>
                <a:cs typeface="Times New Roman"/>
              </a:rPr>
              <a:t>had </a:t>
            </a:r>
            <a:r>
              <a:rPr dirty="0" sz="1400" spc="-5">
                <a:latin typeface="Times New Roman"/>
                <a:cs typeface="Times New Roman"/>
              </a:rPr>
              <a:t>better learn </a:t>
            </a:r>
            <a:r>
              <a:rPr dirty="0" sz="1400">
                <a:latin typeface="Times New Roman"/>
                <a:cs typeface="Times New Roman"/>
              </a:rPr>
              <a:t>how to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fly!"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7256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17, </a:t>
            </a:r>
            <a:r>
              <a:rPr dirty="0" sz="2000" spc="-5">
                <a:latin typeface="Times New Roman"/>
                <a:cs typeface="Times New Roman"/>
              </a:rPr>
              <a:t>2019: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Alone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0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735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left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facing </a:t>
            </a:r>
            <a:r>
              <a:rPr dirty="0" sz="1400">
                <a:latin typeface="Times New Roman"/>
                <a:cs typeface="Times New Roman"/>
              </a:rPr>
              <a:t>to the </a:t>
            </a:r>
            <a:r>
              <a:rPr dirty="0" sz="1400" spc="-5">
                <a:latin typeface="Times New Roman"/>
                <a:cs typeface="Times New Roman"/>
              </a:rPr>
              <a:t>left with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spread.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10">
                <a:latin typeface="Times New Roman"/>
                <a:cs typeface="Times New Roman"/>
              </a:rPr>
              <a:t>larger 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on the right looks the </a:t>
            </a:r>
            <a:r>
              <a:rPr dirty="0" sz="1400" spc="-5">
                <a:latin typeface="Times New Roman"/>
                <a:cs typeface="Times New Roman"/>
              </a:rPr>
              <a:t>other </a:t>
            </a:r>
            <a:r>
              <a:rPr dirty="0" sz="1400" spc="-25">
                <a:latin typeface="Times New Roman"/>
                <a:cs typeface="Times New Roman"/>
              </a:rPr>
              <a:t>way.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left might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the  timid </a:t>
            </a:r>
            <a:r>
              <a:rPr dirty="0" sz="1400">
                <a:latin typeface="Times New Roman"/>
                <a:cs typeface="Times New Roman"/>
              </a:rPr>
              <a:t>one </a:t>
            </a:r>
            <a:r>
              <a:rPr dirty="0" sz="1400" spc="-5">
                <a:latin typeface="Times New Roman"/>
                <a:cs typeface="Times New Roman"/>
              </a:rPr>
              <a:t>finally trying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figure </a:t>
            </a:r>
            <a:r>
              <a:rPr dirty="0" sz="1400">
                <a:latin typeface="Times New Roman"/>
                <a:cs typeface="Times New Roman"/>
              </a:rPr>
              <a:t>out how to </a:t>
            </a:r>
            <a:r>
              <a:rPr dirty="0" sz="1400" spc="-5">
                <a:latin typeface="Times New Roman"/>
                <a:cs typeface="Times New Roman"/>
              </a:rPr>
              <a:t>operate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wings, after </a:t>
            </a:r>
            <a:r>
              <a:rPr dirty="0" sz="1400">
                <a:latin typeface="Times New Roman"/>
                <a:cs typeface="Times New Roman"/>
              </a:rPr>
              <a:t>a  </a:t>
            </a:r>
            <a:r>
              <a:rPr dirty="0" sz="1400" spc="-5">
                <a:latin typeface="Times New Roman"/>
                <a:cs typeface="Times New Roman"/>
              </a:rPr>
              <a:t>warning from </a:t>
            </a:r>
            <a:r>
              <a:rPr dirty="0" sz="1400">
                <a:latin typeface="Times New Roman"/>
                <a:cs typeface="Times New Roman"/>
              </a:rPr>
              <a:t>one of its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parents.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12889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5">
                <a:latin typeface="Times New Roman"/>
                <a:cs typeface="Times New Roman"/>
              </a:rPr>
              <a:t>June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18,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One Eaglet Perched Over the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4815" cy="126111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bold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had </a:t>
            </a:r>
            <a:r>
              <a:rPr dirty="0" sz="1400" spc="-5">
                <a:latin typeface="Times New Roman"/>
                <a:cs typeface="Times New Roman"/>
              </a:rPr>
              <a:t>made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short </a:t>
            </a:r>
            <a:r>
              <a:rPr dirty="0" sz="1400">
                <a:latin typeface="Times New Roman"/>
                <a:cs typeface="Times New Roman"/>
              </a:rPr>
              <a:t>hop of a </a:t>
            </a:r>
            <a:r>
              <a:rPr dirty="0" sz="1400" spc="-5">
                <a:latin typeface="Times New Roman"/>
                <a:cs typeface="Times New Roman"/>
              </a:rPr>
              <a:t>flight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mount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broken branch 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left side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nest. Once again,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timid eaglet simply sits there and  watches.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13335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This is the </a:t>
            </a:r>
            <a:r>
              <a:rPr dirty="0" sz="1400" spc="-5">
                <a:latin typeface="Times New Roman"/>
                <a:cs typeface="Times New Roman"/>
              </a:rPr>
              <a:t>first evidence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an ability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fly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short distance, </a:t>
            </a:r>
            <a:r>
              <a:rPr dirty="0" sz="1400">
                <a:latin typeface="Times New Roman"/>
                <a:cs typeface="Times New Roman"/>
              </a:rPr>
              <a:t>but the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 </a:t>
            </a:r>
            <a:r>
              <a:rPr dirty="0" sz="1400" spc="-5">
                <a:latin typeface="Times New Roman"/>
                <a:cs typeface="Times New Roman"/>
              </a:rPr>
              <a:t>still limited </a:t>
            </a:r>
            <a:r>
              <a:rPr dirty="0" sz="1400">
                <a:latin typeface="Times New Roman"/>
                <a:cs typeface="Times New Roman"/>
              </a:rPr>
              <a:t>to points in or </a:t>
            </a:r>
            <a:r>
              <a:rPr dirty="0" sz="1400" spc="-5">
                <a:latin typeface="Times New Roman"/>
                <a:cs typeface="Times New Roman"/>
              </a:rPr>
              <a:t>close </a:t>
            </a:r>
            <a:r>
              <a:rPr dirty="0" sz="1400">
                <a:latin typeface="Times New Roman"/>
                <a:cs typeface="Times New Roman"/>
              </a:rPr>
              <a:t>to the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73951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20, </a:t>
            </a:r>
            <a:r>
              <a:rPr dirty="0" sz="2000" spc="-5">
                <a:latin typeface="Times New Roman"/>
                <a:cs typeface="Times New Roman"/>
              </a:rPr>
              <a:t>2019: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in Haze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481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It is a </a:t>
            </a:r>
            <a:r>
              <a:rPr dirty="0" sz="1400" spc="-5">
                <a:latin typeface="Times New Roman"/>
                <a:cs typeface="Times New Roman"/>
              </a:rPr>
              <a:t>foggy </a:t>
            </a:r>
            <a:r>
              <a:rPr dirty="0" sz="1400" spc="-25">
                <a:latin typeface="Times New Roman"/>
                <a:cs typeface="Times New Roman"/>
              </a:rPr>
              <a:t>day, </a:t>
            </a:r>
            <a:r>
              <a:rPr dirty="0" sz="1400">
                <a:latin typeface="Times New Roman"/>
                <a:cs typeface="Times New Roman"/>
              </a:rPr>
              <a:t>but both </a:t>
            </a:r>
            <a:r>
              <a:rPr dirty="0" sz="1400" spc="-5">
                <a:latin typeface="Times New Roman"/>
                <a:cs typeface="Times New Roman"/>
              </a:rPr>
              <a:t>eaglets remain close </a:t>
            </a:r>
            <a:r>
              <a:rPr dirty="0" sz="1400">
                <a:latin typeface="Times New Roman"/>
                <a:cs typeface="Times New Roman"/>
              </a:rPr>
              <a:t>or on the </a:t>
            </a:r>
            <a:r>
              <a:rPr dirty="0" sz="1400" spc="-5">
                <a:latin typeface="Times New Roman"/>
                <a:cs typeface="Times New Roman"/>
              </a:rPr>
              <a:t>nest. The eaglet </a:t>
            </a:r>
            <a:r>
              <a:rPr dirty="0" sz="1400">
                <a:latin typeface="Times New Roman"/>
                <a:cs typeface="Times New Roman"/>
              </a:rPr>
              <a:t>on  the </a:t>
            </a:r>
            <a:r>
              <a:rPr dirty="0" sz="1400" spc="-5">
                <a:latin typeface="Times New Roman"/>
                <a:cs typeface="Times New Roman"/>
              </a:rPr>
              <a:t>left,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bold eaglet,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perched slightly outside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nest, while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timid  sibling remains safely </a:t>
            </a:r>
            <a:r>
              <a:rPr dirty="0" sz="1400">
                <a:latin typeface="Times New Roman"/>
                <a:cs typeface="Times New Roman"/>
              </a:rPr>
              <a:t>on the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nest.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56501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5">
                <a:latin typeface="Times New Roman"/>
                <a:cs typeface="Times New Roman"/>
              </a:rPr>
              <a:t>June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24,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Both Eaglets Out </a:t>
            </a:r>
            <a:r>
              <a:rPr dirty="0" sz="2000">
                <a:latin typeface="Times New Roman"/>
                <a:cs typeface="Times New Roman"/>
              </a:rPr>
              <a:t>of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7990" cy="146558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Both eaglets are seen </a:t>
            </a:r>
            <a:r>
              <a:rPr dirty="0" sz="1400">
                <a:latin typeface="Times New Roman"/>
                <a:cs typeface="Times New Roman"/>
              </a:rPr>
              <a:t>out of the </a:t>
            </a:r>
            <a:r>
              <a:rPr dirty="0" sz="1400" spc="-5">
                <a:latin typeface="Times New Roman"/>
                <a:cs typeface="Times New Roman"/>
              </a:rPr>
              <a:t>nest for the first time. One eaglet, probably  </a:t>
            </a:r>
            <a:r>
              <a:rPr dirty="0" sz="1400">
                <a:latin typeface="Times New Roman"/>
                <a:cs typeface="Times New Roman"/>
              </a:rPr>
              <a:t>the bold </a:t>
            </a:r>
            <a:r>
              <a:rPr dirty="0" sz="1400" spc="-5">
                <a:latin typeface="Times New Roman"/>
                <a:cs typeface="Times New Roman"/>
              </a:rPr>
              <a:t>eaglet,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perched </a:t>
            </a:r>
            <a:r>
              <a:rPr dirty="0" sz="1400">
                <a:latin typeface="Times New Roman"/>
                <a:cs typeface="Times New Roman"/>
              </a:rPr>
              <a:t>on a </a:t>
            </a:r>
            <a:r>
              <a:rPr dirty="0" sz="1400" spc="-5">
                <a:latin typeface="Times New Roman"/>
                <a:cs typeface="Times New Roman"/>
              </a:rPr>
              <a:t>branch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branch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left </a:t>
            </a:r>
            <a:r>
              <a:rPr dirty="0" sz="1400">
                <a:latin typeface="Times New Roman"/>
                <a:cs typeface="Times New Roman"/>
              </a:rPr>
              <a:t>side of the 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The other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above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 </a:t>
            </a:r>
            <a:r>
              <a:rPr dirty="0" sz="1400">
                <a:latin typeface="Times New Roman"/>
                <a:cs typeface="Times New Roman"/>
              </a:rPr>
              <a:t>to the right, </a:t>
            </a:r>
            <a:r>
              <a:rPr dirty="0" sz="1400" spc="-5">
                <a:latin typeface="Times New Roman"/>
                <a:cs typeface="Times New Roman"/>
              </a:rPr>
              <a:t>where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5">
                <a:latin typeface="Times New Roman"/>
                <a:cs typeface="Times New Roman"/>
              </a:rPr>
              <a:t>partly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hidden.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9525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subsequent photos,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average distance between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eaglets and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nest  and beteen each </a:t>
            </a:r>
            <a:r>
              <a:rPr dirty="0" sz="1400">
                <a:latin typeface="Times New Roman"/>
                <a:cs typeface="Times New Roman"/>
              </a:rPr>
              <a:t>other </a:t>
            </a:r>
            <a:r>
              <a:rPr dirty="0" sz="1400" spc="-5">
                <a:latin typeface="Times New Roman"/>
                <a:cs typeface="Times New Roman"/>
              </a:rPr>
              <a:t>increases steadily as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eaglets' </a:t>
            </a:r>
            <a:r>
              <a:rPr dirty="0" sz="1400">
                <a:latin typeface="Times New Roman"/>
                <a:cs typeface="Times New Roman"/>
              </a:rPr>
              <a:t>dependence on the  </a:t>
            </a:r>
            <a:r>
              <a:rPr dirty="0" sz="1400" spc="-5">
                <a:latin typeface="Times New Roman"/>
                <a:cs typeface="Times New Roman"/>
              </a:rPr>
              <a:t>nest fades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away.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3824604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26, </a:t>
            </a:r>
            <a:r>
              <a:rPr dirty="0" sz="2000" spc="-5">
                <a:latin typeface="Times New Roman"/>
                <a:cs typeface="Times New Roman"/>
              </a:rPr>
              <a:t>2019: Eaglet with </a:t>
            </a:r>
            <a:r>
              <a:rPr dirty="0" sz="2000" spc="-20">
                <a:latin typeface="Times New Roman"/>
                <a:cs typeface="Times New Roman"/>
              </a:rPr>
              <a:t>Wings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Up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4180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eaglets are </a:t>
            </a:r>
            <a:r>
              <a:rPr dirty="0" sz="1400">
                <a:latin typeface="Times New Roman"/>
                <a:cs typeface="Times New Roman"/>
              </a:rPr>
              <a:t>back in the </a:t>
            </a:r>
            <a:r>
              <a:rPr dirty="0" sz="1400" spc="-5">
                <a:latin typeface="Times New Roman"/>
                <a:cs typeface="Times New Roman"/>
              </a:rPr>
              <a:t>nest. One </a:t>
            </a:r>
            <a:r>
              <a:rPr dirty="0" sz="1400">
                <a:latin typeface="Times New Roman"/>
                <a:cs typeface="Times New Roman"/>
              </a:rPr>
              <a:t>of this </a:t>
            </a:r>
            <a:r>
              <a:rPr dirty="0" sz="1400" spc="-5">
                <a:latin typeface="Times New Roman"/>
                <a:cs typeface="Times New Roman"/>
              </a:rPr>
              <a:t>eaglets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stretching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wings  while </a:t>
            </a:r>
            <a:r>
              <a:rPr dirty="0" sz="1400">
                <a:latin typeface="Times New Roman"/>
                <a:cs typeface="Times New Roman"/>
              </a:rPr>
              <a:t>the other </a:t>
            </a:r>
            <a:r>
              <a:rPr dirty="0" sz="1400" spc="-5">
                <a:latin typeface="Times New Roman"/>
                <a:cs typeface="Times New Roman"/>
              </a:rPr>
              <a:t>eaglet remains passive. Stretching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wings </a:t>
            </a:r>
            <a:r>
              <a:rPr dirty="0" sz="1400">
                <a:latin typeface="Times New Roman"/>
                <a:cs typeface="Times New Roman"/>
              </a:rPr>
              <a:t>like this </a:t>
            </a:r>
            <a:r>
              <a:rPr dirty="0" sz="1400" spc="-10">
                <a:latin typeface="Times New Roman"/>
                <a:cs typeface="Times New Roman"/>
              </a:rPr>
              <a:t>may  </a:t>
            </a:r>
            <a:r>
              <a:rPr dirty="0" sz="1400">
                <a:latin typeface="Times New Roman"/>
                <a:cs typeface="Times New Roman"/>
              </a:rPr>
              <a:t>improve its </a:t>
            </a:r>
            <a:r>
              <a:rPr dirty="0" sz="1400" spc="-5">
                <a:latin typeface="Times New Roman"/>
                <a:cs typeface="Times New Roman"/>
              </a:rPr>
              <a:t>ability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fly.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5148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29, </a:t>
            </a:r>
            <a:r>
              <a:rPr dirty="0" sz="2000" spc="-5">
                <a:latin typeface="Times New Roman"/>
                <a:cs typeface="Times New Roman"/>
              </a:rPr>
              <a:t>2019: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Out </a:t>
            </a:r>
            <a:r>
              <a:rPr dirty="0" sz="2000">
                <a:latin typeface="Times New Roman"/>
                <a:cs typeface="Times New Roman"/>
              </a:rPr>
              <a:t>of </a:t>
            </a:r>
            <a:r>
              <a:rPr dirty="0" sz="2000" spc="-5">
                <a:latin typeface="Times New Roman"/>
                <a:cs typeface="Times New Roman"/>
              </a:rPr>
              <a:t>the 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481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Once again we find </a:t>
            </a:r>
            <a:r>
              <a:rPr dirty="0" sz="1400">
                <a:latin typeface="Times New Roman"/>
                <a:cs typeface="Times New Roman"/>
              </a:rPr>
              <a:t>both </a:t>
            </a:r>
            <a:r>
              <a:rPr dirty="0" sz="1400" spc="-5">
                <a:latin typeface="Times New Roman"/>
                <a:cs typeface="Times New Roman"/>
              </a:rPr>
              <a:t>eaglets </a:t>
            </a:r>
            <a:r>
              <a:rPr dirty="0" sz="1400">
                <a:latin typeface="Times New Roman"/>
                <a:cs typeface="Times New Roman"/>
              </a:rPr>
              <a:t>out of the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In this </a:t>
            </a:r>
            <a:r>
              <a:rPr dirty="0" sz="1400" spc="-5">
                <a:latin typeface="Times New Roman"/>
                <a:cs typeface="Times New Roman"/>
              </a:rPr>
              <a:t>case, we find </a:t>
            </a:r>
            <a:r>
              <a:rPr dirty="0" sz="1400">
                <a:latin typeface="Times New Roman"/>
                <a:cs typeface="Times New Roman"/>
              </a:rPr>
              <a:t>the  </a:t>
            </a:r>
            <a:r>
              <a:rPr dirty="0" sz="1400" spc="-5">
                <a:latin typeface="Times New Roman"/>
                <a:cs typeface="Times New Roman"/>
              </a:rPr>
              <a:t>timid eaglet perched </a:t>
            </a:r>
            <a:r>
              <a:rPr dirty="0" sz="1400">
                <a:latin typeface="Times New Roman"/>
                <a:cs typeface="Times New Roman"/>
              </a:rPr>
              <a:t>over the </a:t>
            </a:r>
            <a:r>
              <a:rPr dirty="0" sz="1400" spc="-5">
                <a:latin typeface="Times New Roman"/>
                <a:cs typeface="Times New Roman"/>
              </a:rPr>
              <a:t>nest while </a:t>
            </a:r>
            <a:r>
              <a:rPr dirty="0" sz="1400">
                <a:latin typeface="Times New Roman"/>
                <a:cs typeface="Times New Roman"/>
              </a:rPr>
              <a:t>the bold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perched </a:t>
            </a:r>
            <a:r>
              <a:rPr dirty="0" sz="1400">
                <a:latin typeface="Times New Roman"/>
                <a:cs typeface="Times New Roman"/>
              </a:rPr>
              <a:t>out on a  limb </a:t>
            </a: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no </a:t>
            </a:r>
            <a:r>
              <a:rPr dirty="0" sz="1400" spc="-5">
                <a:latin typeface="Times New Roman"/>
                <a:cs typeface="Times New Roman"/>
              </a:rPr>
              <a:t>nest </a:t>
            </a:r>
            <a:r>
              <a:rPr dirty="0" sz="1400">
                <a:latin typeface="Times New Roman"/>
                <a:cs typeface="Times New Roman"/>
              </a:rPr>
              <a:t>below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5148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30, </a:t>
            </a:r>
            <a:r>
              <a:rPr dirty="0" sz="2000" spc="-5">
                <a:latin typeface="Times New Roman"/>
                <a:cs typeface="Times New Roman"/>
              </a:rPr>
              <a:t>2019: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Out </a:t>
            </a:r>
            <a:r>
              <a:rPr dirty="0" sz="2000">
                <a:latin typeface="Times New Roman"/>
                <a:cs typeface="Times New Roman"/>
              </a:rPr>
              <a:t>of </a:t>
            </a:r>
            <a:r>
              <a:rPr dirty="0" sz="2000" spc="-5">
                <a:latin typeface="Times New Roman"/>
                <a:cs typeface="Times New Roman"/>
              </a:rPr>
              <a:t>the 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3545" cy="8521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bold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left </a:t>
            </a:r>
            <a:r>
              <a:rPr dirty="0" sz="1400">
                <a:latin typeface="Times New Roman"/>
                <a:cs typeface="Times New Roman"/>
              </a:rPr>
              <a:t>is very </a:t>
            </a:r>
            <a:r>
              <a:rPr dirty="0" sz="1400" spc="-5">
                <a:latin typeface="Times New Roman"/>
                <a:cs typeface="Times New Roman"/>
              </a:rPr>
              <a:t>close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where </a:t>
            </a: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5">
                <a:latin typeface="Times New Roman"/>
                <a:cs typeface="Times New Roman"/>
              </a:rPr>
              <a:t>was </a:t>
            </a:r>
            <a:r>
              <a:rPr dirty="0" sz="1400">
                <a:latin typeface="Times New Roman"/>
                <a:cs typeface="Times New Roman"/>
              </a:rPr>
              <a:t>the day </a:t>
            </a:r>
            <a:r>
              <a:rPr dirty="0" sz="1400" spc="-5">
                <a:latin typeface="Times New Roman"/>
                <a:cs typeface="Times New Roman"/>
              </a:rPr>
              <a:t>before. The  timid eaglet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gotten braver and moved </a:t>
            </a:r>
            <a:r>
              <a:rPr dirty="0" sz="1400">
                <a:latin typeface="Times New Roman"/>
                <a:cs typeface="Times New Roman"/>
              </a:rPr>
              <a:t>out to a </a:t>
            </a:r>
            <a:r>
              <a:rPr dirty="0" sz="1400" spc="-5">
                <a:latin typeface="Times New Roman"/>
                <a:cs typeface="Times New Roman"/>
              </a:rPr>
              <a:t>perch closer </a:t>
            </a:r>
            <a:r>
              <a:rPr dirty="0" sz="1400">
                <a:latin typeface="Times New Roman"/>
                <a:cs typeface="Times New Roman"/>
              </a:rPr>
              <a:t>to its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sibling.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eaglets seem to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taking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lecture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June </a:t>
            </a:r>
            <a:r>
              <a:rPr dirty="0" sz="1400">
                <a:latin typeface="Times New Roman"/>
                <a:cs typeface="Times New Roman"/>
              </a:rPr>
              <a:t>13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seriously.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135245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457960" algn="l"/>
              </a:tabLst>
            </a:pPr>
            <a:r>
              <a:rPr dirty="0" sz="2000" spc="-5">
                <a:latin typeface="Times New Roman"/>
                <a:cs typeface="Times New Roman"/>
              </a:rPr>
              <a:t>July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8,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Open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the Left  Branch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7018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41009"/>
            <a:ext cx="5504180" cy="126111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6985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It looks like this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just landed </a:t>
            </a:r>
            <a:r>
              <a:rPr dirty="0" sz="1400">
                <a:latin typeface="Times New Roman"/>
                <a:cs typeface="Times New Roman"/>
              </a:rPr>
              <a:t>on the long </a:t>
            </a:r>
            <a:r>
              <a:rPr dirty="0" sz="1400" spc="-5">
                <a:latin typeface="Times New Roman"/>
                <a:cs typeface="Times New Roman"/>
              </a:rPr>
              <a:t>branch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left side </a:t>
            </a:r>
            <a:r>
              <a:rPr dirty="0" sz="1400">
                <a:latin typeface="Times New Roman"/>
                <a:cs typeface="Times New Roman"/>
              </a:rPr>
              <a:t>of  the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5">
                <a:latin typeface="Times New Roman"/>
                <a:cs typeface="Times New Roman"/>
              </a:rPr>
              <a:t>showing patterns </a:t>
            </a:r>
            <a:r>
              <a:rPr dirty="0" sz="1400">
                <a:latin typeface="Times New Roman"/>
                <a:cs typeface="Times New Roman"/>
              </a:rPr>
              <a:t>of light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dark </a:t>
            </a:r>
            <a:r>
              <a:rPr dirty="0" sz="1400" spc="-5">
                <a:latin typeface="Times New Roman"/>
                <a:cs typeface="Times New Roman"/>
              </a:rPr>
              <a:t>feathers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undersides  </a:t>
            </a:r>
            <a:r>
              <a:rPr dirty="0" sz="1400">
                <a:latin typeface="Times New Roman"/>
                <a:cs typeface="Times New Roman"/>
              </a:rPr>
              <a:t>of its </a:t>
            </a:r>
            <a:r>
              <a:rPr dirty="0" sz="1400" spc="-5">
                <a:latin typeface="Times New Roman"/>
                <a:cs typeface="Times New Roman"/>
              </a:rPr>
              <a:t>wings 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tail.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two eaglets </a:t>
            </a:r>
            <a:r>
              <a:rPr dirty="0" sz="1400">
                <a:latin typeface="Times New Roman"/>
                <a:cs typeface="Times New Roman"/>
              </a:rPr>
              <a:t>seem </a:t>
            </a:r>
            <a:r>
              <a:rPr dirty="0" sz="1400" spc="-5">
                <a:latin typeface="Times New Roman"/>
                <a:cs typeface="Times New Roman"/>
              </a:rPr>
              <a:t>to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moving independently so </a:t>
            </a:r>
            <a:r>
              <a:rPr dirty="0" sz="1400">
                <a:latin typeface="Times New Roman"/>
                <a:cs typeface="Times New Roman"/>
              </a:rPr>
              <a:t>now </a:t>
            </a:r>
            <a:r>
              <a:rPr dirty="0" sz="1400" spc="-5">
                <a:latin typeface="Times New Roman"/>
                <a:cs typeface="Times New Roman"/>
              </a:rPr>
              <a:t>we tend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see  </a:t>
            </a:r>
            <a:r>
              <a:rPr dirty="0" sz="1400">
                <a:latin typeface="Times New Roman"/>
                <a:cs typeface="Times New Roman"/>
              </a:rPr>
              <a:t>only one or the </a:t>
            </a:r>
            <a:r>
              <a:rPr dirty="0" sz="1400" spc="-10">
                <a:latin typeface="Times New Roman"/>
                <a:cs typeface="Times New Roman"/>
              </a:rPr>
              <a:t>other, </a:t>
            </a:r>
            <a:r>
              <a:rPr dirty="0" sz="1400">
                <a:latin typeface="Times New Roman"/>
                <a:cs typeface="Times New Roman"/>
              </a:rPr>
              <a:t>but not both in the </a:t>
            </a:r>
            <a:r>
              <a:rPr dirty="0" sz="1400" spc="-5">
                <a:latin typeface="Times New Roman"/>
                <a:cs typeface="Times New Roman"/>
              </a:rPr>
              <a:t>same place.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1155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7960" algn="l"/>
              </a:tabLst>
            </a:pPr>
            <a:r>
              <a:rPr dirty="0" sz="2000" spc="-5">
                <a:latin typeface="Times New Roman"/>
                <a:cs typeface="Times New Roman"/>
              </a:rPr>
              <a:t>July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9,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One Adult Eagle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Mohansic</a:t>
            </a:r>
            <a:r>
              <a:rPr dirty="0" sz="2000" spc="-1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Lake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3817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19700"/>
            <a:ext cx="5507355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parents </a:t>
            </a:r>
            <a:r>
              <a:rPr dirty="0" sz="1400">
                <a:latin typeface="Times New Roman"/>
                <a:cs typeface="Times New Roman"/>
              </a:rPr>
              <a:t>of the </a:t>
            </a:r>
            <a:r>
              <a:rPr dirty="0" sz="1400" spc="-5">
                <a:latin typeface="Times New Roman"/>
                <a:cs typeface="Times New Roman"/>
              </a:rPr>
              <a:t>eaglets are </a:t>
            </a:r>
            <a:r>
              <a:rPr dirty="0" sz="1400">
                <a:latin typeface="Times New Roman"/>
                <a:cs typeface="Times New Roman"/>
              </a:rPr>
              <a:t>not </a:t>
            </a:r>
            <a:r>
              <a:rPr dirty="0" sz="1400" spc="-5">
                <a:latin typeface="Times New Roman"/>
                <a:cs typeface="Times New Roman"/>
              </a:rPr>
              <a:t>seen </a:t>
            </a:r>
            <a:r>
              <a:rPr dirty="0" sz="1400">
                <a:latin typeface="Times New Roman"/>
                <a:cs typeface="Times New Roman"/>
              </a:rPr>
              <a:t>very </a:t>
            </a:r>
            <a:r>
              <a:rPr dirty="0" sz="1400" spc="-5">
                <a:latin typeface="Times New Roman"/>
                <a:cs typeface="Times New Roman"/>
              </a:rPr>
              <a:t>often anymore, and we </a:t>
            </a:r>
            <a:r>
              <a:rPr dirty="0" sz="1400">
                <a:latin typeface="Times New Roman"/>
                <a:cs typeface="Times New Roman"/>
              </a:rPr>
              <a:t>never </a:t>
            </a:r>
            <a:r>
              <a:rPr dirty="0" sz="1400" spc="-5">
                <a:latin typeface="Times New Roman"/>
                <a:cs typeface="Times New Roman"/>
              </a:rPr>
              <a:t>see  </a:t>
            </a:r>
            <a:r>
              <a:rPr dirty="0" sz="1400">
                <a:latin typeface="Times New Roman"/>
                <a:cs typeface="Times New Roman"/>
              </a:rPr>
              <a:t>both of them </a:t>
            </a:r>
            <a:r>
              <a:rPr dirty="0" sz="1400" spc="-5">
                <a:latin typeface="Times New Roman"/>
                <a:cs typeface="Times New Roman"/>
              </a:rPr>
              <a:t>at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same time. It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likely </a:t>
            </a:r>
            <a:r>
              <a:rPr dirty="0" sz="1400">
                <a:latin typeface="Times New Roman"/>
                <a:cs typeface="Times New Roman"/>
              </a:rPr>
              <a:t>that one </a:t>
            </a:r>
            <a:r>
              <a:rPr dirty="0" sz="1400" spc="-5">
                <a:latin typeface="Times New Roman"/>
                <a:cs typeface="Times New Roman"/>
              </a:rPr>
              <a:t>(the male?) </a:t>
            </a:r>
            <a:r>
              <a:rPr dirty="0" sz="1400">
                <a:latin typeface="Times New Roman"/>
                <a:cs typeface="Times New Roman"/>
              </a:rPr>
              <a:t>has </a:t>
            </a:r>
            <a:r>
              <a:rPr dirty="0" sz="1400" spc="-5">
                <a:latin typeface="Times New Roman"/>
                <a:cs typeface="Times New Roman"/>
              </a:rPr>
              <a:t>already  left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area and </a:t>
            </a:r>
            <a:r>
              <a:rPr dirty="0" sz="1400">
                <a:latin typeface="Times New Roman"/>
                <a:cs typeface="Times New Roman"/>
              </a:rPr>
              <a:t>headed </a:t>
            </a:r>
            <a:r>
              <a:rPr dirty="0" sz="1400" spc="-5">
                <a:latin typeface="Times New Roman"/>
                <a:cs typeface="Times New Roman"/>
              </a:rPr>
              <a:t>north </a:t>
            </a:r>
            <a:r>
              <a:rPr dirty="0" sz="1400">
                <a:latin typeface="Times New Roman"/>
                <a:cs typeface="Times New Roman"/>
              </a:rPr>
              <a:t>to its </a:t>
            </a:r>
            <a:r>
              <a:rPr dirty="0" sz="1400" spc="-5">
                <a:latin typeface="Times New Roman"/>
                <a:cs typeface="Times New Roman"/>
              </a:rPr>
              <a:t>summer home.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may </a:t>
            </a:r>
            <a:r>
              <a:rPr dirty="0" sz="1400">
                <a:latin typeface="Times New Roman"/>
                <a:cs typeface="Times New Roman"/>
              </a:rPr>
              <a:t>be  hanging </a:t>
            </a:r>
            <a:r>
              <a:rPr dirty="0" sz="1400" spc="-5">
                <a:latin typeface="Times New Roman"/>
                <a:cs typeface="Times New Roman"/>
              </a:rPr>
              <a:t>around </a:t>
            </a:r>
            <a:r>
              <a:rPr dirty="0" sz="1400">
                <a:latin typeface="Times New Roman"/>
                <a:cs typeface="Times New Roman"/>
              </a:rPr>
              <a:t>in </a:t>
            </a:r>
            <a:r>
              <a:rPr dirty="0" sz="1400" spc="-5">
                <a:latin typeface="Times New Roman"/>
                <a:cs typeface="Times New Roman"/>
              </a:rPr>
              <a:t>order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make sure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children also </a:t>
            </a:r>
            <a:r>
              <a:rPr dirty="0" sz="1400">
                <a:latin typeface="Times New Roman"/>
                <a:cs typeface="Times New Roman"/>
              </a:rPr>
              <a:t>head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north.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appears </a:t>
            </a:r>
            <a:r>
              <a:rPr dirty="0" sz="1400">
                <a:latin typeface="Times New Roman"/>
                <a:cs typeface="Times New Roman"/>
              </a:rPr>
              <a:t>to be </a:t>
            </a:r>
            <a:r>
              <a:rPr dirty="0" sz="1400" spc="-5">
                <a:latin typeface="Times New Roman"/>
                <a:cs typeface="Times New Roman"/>
              </a:rPr>
              <a:t>perched with </a:t>
            </a: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feet </a:t>
            </a:r>
            <a:r>
              <a:rPr dirty="0" sz="1400" spc="-10">
                <a:latin typeface="Times New Roman"/>
                <a:cs typeface="Times New Roman"/>
              </a:rPr>
              <a:t>underwater. </a:t>
            </a:r>
            <a:r>
              <a:rPr dirty="0" sz="1400" spc="-5">
                <a:latin typeface="Times New Roman"/>
                <a:cs typeface="Times New Roman"/>
              </a:rPr>
              <a:t>Soon after </a:t>
            </a:r>
            <a:r>
              <a:rPr dirty="0" sz="1400">
                <a:latin typeface="Times New Roman"/>
                <a:cs typeface="Times New Roman"/>
              </a:rPr>
              <a:t>this  </a:t>
            </a:r>
            <a:r>
              <a:rPr dirty="0" sz="1400" spc="-5">
                <a:latin typeface="Times New Roman"/>
                <a:cs typeface="Times New Roman"/>
              </a:rPr>
              <a:t>shot was taken </a:t>
            </a:r>
            <a:r>
              <a:rPr dirty="0" sz="1400">
                <a:latin typeface="Times New Roman"/>
                <a:cs typeface="Times New Roman"/>
              </a:rPr>
              <a:t>it </a:t>
            </a:r>
            <a:r>
              <a:rPr dirty="0" sz="1400" spc="-5">
                <a:latin typeface="Times New Roman"/>
                <a:cs typeface="Times New Roman"/>
              </a:rPr>
              <a:t>moved </a:t>
            </a:r>
            <a:r>
              <a:rPr dirty="0" sz="1400">
                <a:latin typeface="Times New Roman"/>
                <a:cs typeface="Times New Roman"/>
              </a:rPr>
              <a:t>over to a part of the </a:t>
            </a:r>
            <a:r>
              <a:rPr dirty="0" sz="1400" spc="-5">
                <a:latin typeface="Times New Roman"/>
                <a:cs typeface="Times New Roman"/>
              </a:rPr>
              <a:t>fallen tree </a:t>
            </a:r>
            <a:r>
              <a:rPr dirty="0" sz="1400">
                <a:latin typeface="Times New Roman"/>
                <a:cs typeface="Times New Roman"/>
              </a:rPr>
              <a:t>that is out of the  </a:t>
            </a:r>
            <a:r>
              <a:rPr dirty="0" sz="1400" spc="-15">
                <a:latin typeface="Times New Roman"/>
                <a:cs typeface="Times New Roman"/>
              </a:rPr>
              <a:t>water,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170805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1584960" algn="l"/>
              </a:tabLst>
            </a:pPr>
            <a:r>
              <a:rPr dirty="0" sz="2000" spc="-5">
                <a:latin typeface="Times New Roman"/>
                <a:cs typeface="Times New Roman"/>
              </a:rPr>
              <a:t>July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12,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One Juvenile Eagle Landing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the  Left Branch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738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11800"/>
            <a:ext cx="5507990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1016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branch </a:t>
            </a:r>
            <a:r>
              <a:rPr dirty="0" sz="1400">
                <a:latin typeface="Times New Roman"/>
                <a:cs typeface="Times New Roman"/>
              </a:rPr>
              <a:t>is </a:t>
            </a:r>
            <a:r>
              <a:rPr dirty="0" sz="1400" spc="-5">
                <a:latin typeface="Times New Roman"/>
                <a:cs typeface="Times New Roman"/>
              </a:rPr>
              <a:t>close </a:t>
            </a:r>
            <a:r>
              <a:rPr dirty="0" sz="1400">
                <a:latin typeface="Times New Roman"/>
                <a:cs typeface="Times New Roman"/>
              </a:rPr>
              <a:t>to the </a:t>
            </a:r>
            <a:r>
              <a:rPr dirty="0" sz="1400" spc="-5">
                <a:latin typeface="Times New Roman"/>
                <a:cs typeface="Times New Roman"/>
              </a:rPr>
              <a:t>nest which can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seen </a:t>
            </a:r>
            <a:r>
              <a:rPr dirty="0" sz="1400">
                <a:latin typeface="Times New Roman"/>
                <a:cs typeface="Times New Roman"/>
              </a:rPr>
              <a:t>on the </a:t>
            </a:r>
            <a:r>
              <a:rPr dirty="0" sz="1400" spc="-5">
                <a:latin typeface="Times New Roman"/>
                <a:cs typeface="Times New Roman"/>
              </a:rPr>
              <a:t>right. The wings </a:t>
            </a:r>
            <a:r>
              <a:rPr dirty="0" sz="1400">
                <a:latin typeface="Times New Roman"/>
                <a:cs typeface="Times New Roman"/>
              </a:rPr>
              <a:t>of  this </a:t>
            </a:r>
            <a:r>
              <a:rPr dirty="0" sz="1400" spc="-5">
                <a:latin typeface="Times New Roman"/>
                <a:cs typeface="Times New Roman"/>
              </a:rPr>
              <a:t>eaglet </a:t>
            </a:r>
            <a:r>
              <a:rPr dirty="0" sz="1400">
                <a:latin typeface="Times New Roman"/>
                <a:cs typeface="Times New Roman"/>
              </a:rPr>
              <a:t>have </a:t>
            </a:r>
            <a:r>
              <a:rPr dirty="0" sz="1400" spc="-5">
                <a:latin typeface="Times New Roman"/>
                <a:cs typeface="Times New Roman"/>
              </a:rPr>
              <a:t>grown very </a:t>
            </a:r>
            <a:r>
              <a:rPr dirty="0" sz="1400" spc="-10">
                <a:latin typeface="Times New Roman"/>
                <a:cs typeface="Times New Roman"/>
              </a:rPr>
              <a:t>large </a:t>
            </a:r>
            <a:r>
              <a:rPr dirty="0" sz="1400" spc="-5">
                <a:latin typeface="Times New Roman"/>
                <a:cs typeface="Times New Roman"/>
              </a:rPr>
              <a:t>and capable </a:t>
            </a:r>
            <a:r>
              <a:rPr dirty="0" sz="1400">
                <a:latin typeface="Times New Roman"/>
                <a:cs typeface="Times New Roman"/>
              </a:rPr>
              <a:t>of long </a:t>
            </a:r>
            <a:r>
              <a:rPr dirty="0" sz="1400" spc="-5">
                <a:latin typeface="Times New Roman"/>
                <a:cs typeface="Times New Roman"/>
              </a:rPr>
              <a:t>flights. By </a:t>
            </a:r>
            <a:r>
              <a:rPr dirty="0" sz="1400">
                <a:latin typeface="Times New Roman"/>
                <a:cs typeface="Times New Roman"/>
              </a:rPr>
              <a:t>now </a:t>
            </a:r>
            <a:r>
              <a:rPr dirty="0" sz="1400" spc="-5">
                <a:latin typeface="Times New Roman"/>
                <a:cs typeface="Times New Roman"/>
              </a:rPr>
              <a:t>it </a:t>
            </a:r>
            <a:r>
              <a:rPr dirty="0" sz="1400">
                <a:latin typeface="Times New Roman"/>
                <a:cs typeface="Times New Roman"/>
              </a:rPr>
              <a:t>is  </a:t>
            </a:r>
            <a:r>
              <a:rPr dirty="0" sz="1400" spc="-5">
                <a:latin typeface="Times New Roman"/>
                <a:cs typeface="Times New Roman"/>
              </a:rPr>
              <a:t>more appropriate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refer </a:t>
            </a:r>
            <a:r>
              <a:rPr dirty="0" sz="1400">
                <a:latin typeface="Times New Roman"/>
                <a:cs typeface="Times New Roman"/>
              </a:rPr>
              <a:t>to this </a:t>
            </a:r>
            <a:r>
              <a:rPr dirty="0" sz="1400" spc="-5">
                <a:latin typeface="Times New Roman"/>
                <a:cs typeface="Times New Roman"/>
              </a:rPr>
              <a:t>as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juvenile eagle rather </a:t>
            </a:r>
            <a:r>
              <a:rPr dirty="0" sz="1400">
                <a:latin typeface="Times New Roman"/>
                <a:cs typeface="Times New Roman"/>
              </a:rPr>
              <a:t>than </a:t>
            </a:r>
            <a:r>
              <a:rPr dirty="0" sz="1400" spc="-5">
                <a:latin typeface="Times New Roman"/>
                <a:cs typeface="Times New Roman"/>
              </a:rPr>
              <a:t>an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"eaglet".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Its </a:t>
            </a:r>
            <a:r>
              <a:rPr dirty="0" sz="1400" spc="-5">
                <a:latin typeface="Times New Roman"/>
                <a:cs typeface="Times New Roman"/>
              </a:rPr>
              <a:t>stronger sibling may </a:t>
            </a:r>
            <a:r>
              <a:rPr dirty="0" sz="1400">
                <a:latin typeface="Times New Roman"/>
                <a:cs typeface="Times New Roman"/>
              </a:rPr>
              <a:t>have </a:t>
            </a:r>
            <a:r>
              <a:rPr dirty="0" sz="1400" spc="-5">
                <a:latin typeface="Times New Roman"/>
                <a:cs typeface="Times New Roman"/>
              </a:rPr>
              <a:t>already </a:t>
            </a:r>
            <a:r>
              <a:rPr dirty="0" sz="1400">
                <a:latin typeface="Times New Roman"/>
                <a:cs typeface="Times New Roman"/>
              </a:rPr>
              <a:t>began its </a:t>
            </a:r>
            <a:r>
              <a:rPr dirty="0" sz="1400" spc="-5">
                <a:latin typeface="Times New Roman"/>
                <a:cs typeface="Times New Roman"/>
              </a:rPr>
              <a:t>northward migration. The  remaining eaglet </a:t>
            </a:r>
            <a:r>
              <a:rPr dirty="0" sz="1400">
                <a:latin typeface="Times New Roman"/>
                <a:cs typeface="Times New Roman"/>
              </a:rPr>
              <a:t>only needs is a </a:t>
            </a:r>
            <a:r>
              <a:rPr dirty="0" sz="1400" spc="-5">
                <a:latin typeface="Times New Roman"/>
                <a:cs typeface="Times New Roman"/>
              </a:rPr>
              <a:t>little </a:t>
            </a:r>
            <a:r>
              <a:rPr dirty="0" sz="1400">
                <a:latin typeface="Times New Roman"/>
                <a:cs typeface="Times New Roman"/>
              </a:rPr>
              <a:t>more </a:t>
            </a:r>
            <a:r>
              <a:rPr dirty="0" sz="1400" spc="-5">
                <a:latin typeface="Times New Roman"/>
                <a:cs typeface="Times New Roman"/>
              </a:rPr>
              <a:t>practice and some prodding from 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parent </a:t>
            </a:r>
            <a:r>
              <a:rPr dirty="0" sz="1400">
                <a:latin typeface="Times New Roman"/>
                <a:cs typeface="Times New Roman"/>
              </a:rPr>
              <a:t>that has </a:t>
            </a:r>
            <a:r>
              <a:rPr dirty="0" sz="1400" spc="-5">
                <a:latin typeface="Times New Roman"/>
                <a:cs typeface="Times New Roman"/>
              </a:rPr>
              <a:t>remained nearby before </a:t>
            </a:r>
            <a:r>
              <a:rPr dirty="0" sz="1400">
                <a:latin typeface="Times New Roman"/>
                <a:cs typeface="Times New Roman"/>
              </a:rPr>
              <a:t>it heads </a:t>
            </a:r>
            <a:r>
              <a:rPr dirty="0" sz="1400" spc="-10">
                <a:latin typeface="Times New Roman"/>
                <a:cs typeface="Times New Roman"/>
              </a:rPr>
              <a:t>off </a:t>
            </a:r>
            <a:r>
              <a:rPr dirty="0" sz="1400" spc="-5">
                <a:latin typeface="Times New Roman"/>
                <a:cs typeface="Times New Roman"/>
              </a:rPr>
              <a:t>to somewhere </a:t>
            </a:r>
            <a:r>
              <a:rPr dirty="0" sz="1400">
                <a:latin typeface="Times New Roman"/>
                <a:cs typeface="Times New Roman"/>
              </a:rPr>
              <a:t>it has  never </a:t>
            </a:r>
            <a:r>
              <a:rPr dirty="0" sz="1400" spc="-5">
                <a:latin typeface="Times New Roman"/>
                <a:cs typeface="Times New Roman"/>
              </a:rPr>
              <a:t>seen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before.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49187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4960" algn="l"/>
              </a:tabLst>
            </a:pPr>
            <a:r>
              <a:rPr dirty="0" sz="2000" spc="-5">
                <a:latin typeface="Times New Roman"/>
                <a:cs typeface="Times New Roman"/>
              </a:rPr>
              <a:t>July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One Eaglet </a:t>
            </a:r>
            <a:r>
              <a:rPr dirty="0" sz="2000">
                <a:latin typeface="Times New Roman"/>
                <a:cs typeface="Times New Roman"/>
              </a:rPr>
              <a:t>and </a:t>
            </a:r>
            <a:r>
              <a:rPr dirty="0" sz="2000" spc="-5">
                <a:latin typeface="Times New Roman"/>
                <a:cs typeface="Times New Roman"/>
              </a:rPr>
              <a:t>One Adult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Eagle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6085" cy="16700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 spc="-5">
                <a:latin typeface="Times New Roman"/>
                <a:cs typeface="Times New Roman"/>
              </a:rPr>
              <a:t>One adult eagle (parent) and </a:t>
            </a:r>
            <a:r>
              <a:rPr dirty="0" sz="1400">
                <a:latin typeface="Times New Roman"/>
                <a:cs typeface="Times New Roman"/>
              </a:rPr>
              <a:t>one juvenile </a:t>
            </a:r>
            <a:r>
              <a:rPr dirty="0" sz="1400" spc="-5">
                <a:latin typeface="Times New Roman"/>
                <a:cs typeface="Times New Roman"/>
              </a:rPr>
              <a:t>eaglet (child) are perched </a:t>
            </a:r>
            <a:r>
              <a:rPr dirty="0" sz="1400">
                <a:latin typeface="Times New Roman"/>
                <a:cs typeface="Times New Roman"/>
              </a:rPr>
              <a:t>on a  dead </a:t>
            </a:r>
            <a:r>
              <a:rPr dirty="0" sz="1400" spc="-5">
                <a:latin typeface="Times New Roman"/>
                <a:cs typeface="Times New Roman"/>
              </a:rPr>
              <a:t>tree </a:t>
            </a:r>
            <a:r>
              <a:rPr dirty="0" sz="1400">
                <a:latin typeface="Times New Roman"/>
                <a:cs typeface="Times New Roman"/>
              </a:rPr>
              <a:t>overlooking </a:t>
            </a:r>
            <a:r>
              <a:rPr dirty="0" sz="1400" spc="-5">
                <a:latin typeface="Times New Roman"/>
                <a:cs typeface="Times New Roman"/>
              </a:rPr>
              <a:t>Mohansic Lake. The former eaglet </a:t>
            </a:r>
            <a:r>
              <a:rPr dirty="0" sz="1400">
                <a:latin typeface="Times New Roman"/>
                <a:cs typeface="Times New Roman"/>
              </a:rPr>
              <a:t>is now a juvenile  </a:t>
            </a:r>
            <a:r>
              <a:rPr dirty="0" sz="1400" spc="-5">
                <a:latin typeface="Times New Roman"/>
                <a:cs typeface="Times New Roman"/>
              </a:rPr>
              <a:t>eagle and </a:t>
            </a:r>
            <a:r>
              <a:rPr dirty="0" sz="1400">
                <a:latin typeface="Times New Roman"/>
                <a:cs typeface="Times New Roman"/>
              </a:rPr>
              <a:t>it is no </a:t>
            </a:r>
            <a:r>
              <a:rPr dirty="0" sz="1400" spc="-5">
                <a:latin typeface="Times New Roman"/>
                <a:cs typeface="Times New Roman"/>
              </a:rPr>
              <a:t>longer interested </a:t>
            </a:r>
            <a:r>
              <a:rPr dirty="0" sz="1400">
                <a:latin typeface="Times New Roman"/>
                <a:cs typeface="Times New Roman"/>
              </a:rPr>
              <a:t>in the old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It needs to head </a:t>
            </a:r>
            <a:r>
              <a:rPr dirty="0" sz="1400" spc="-5">
                <a:latin typeface="Times New Roman"/>
                <a:cs typeface="Times New Roman"/>
              </a:rPr>
              <a:t>north </a:t>
            </a:r>
            <a:r>
              <a:rPr dirty="0" sz="1400">
                <a:latin typeface="Times New Roman"/>
                <a:cs typeface="Times New Roman"/>
              </a:rPr>
              <a:t>but  it </a:t>
            </a:r>
            <a:r>
              <a:rPr dirty="0" sz="1400" spc="-5">
                <a:latin typeface="Times New Roman"/>
                <a:cs typeface="Times New Roman"/>
              </a:rPr>
              <a:t>may </a:t>
            </a:r>
            <a:r>
              <a:rPr dirty="0" sz="1400">
                <a:latin typeface="Times New Roman"/>
                <a:cs typeface="Times New Roman"/>
              </a:rPr>
              <a:t>be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intimidated.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parent may </a:t>
            </a:r>
            <a:r>
              <a:rPr dirty="0" sz="1400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trying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convince </a:t>
            </a:r>
            <a:r>
              <a:rPr dirty="0" sz="1400">
                <a:latin typeface="Times New Roman"/>
                <a:cs typeface="Times New Roman"/>
              </a:rPr>
              <a:t>the juvenile </a:t>
            </a:r>
            <a:r>
              <a:rPr dirty="0" sz="1400" spc="-5">
                <a:latin typeface="Times New Roman"/>
                <a:cs typeface="Times New Roman"/>
              </a:rPr>
              <a:t>eagle </a:t>
            </a:r>
            <a:r>
              <a:rPr dirty="0" sz="1400">
                <a:latin typeface="Times New Roman"/>
                <a:cs typeface="Times New Roman"/>
              </a:rPr>
              <a:t>that it </a:t>
            </a:r>
            <a:r>
              <a:rPr dirty="0" sz="1400" spc="-5">
                <a:latin typeface="Times New Roman"/>
                <a:cs typeface="Times New Roman"/>
              </a:rPr>
              <a:t>time </a:t>
            </a:r>
            <a:r>
              <a:rPr dirty="0" sz="1400">
                <a:latin typeface="Times New Roman"/>
                <a:cs typeface="Times New Roman"/>
              </a:rPr>
              <a:t>to get </a:t>
            </a:r>
            <a:r>
              <a:rPr dirty="0" sz="1400" spc="-5">
                <a:latin typeface="Times New Roman"/>
                <a:cs typeface="Times New Roman"/>
              </a:rPr>
              <a:t>its  show </a:t>
            </a:r>
            <a:r>
              <a:rPr dirty="0" sz="1400">
                <a:latin typeface="Times New Roman"/>
                <a:cs typeface="Times New Roman"/>
              </a:rPr>
              <a:t>on the road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head north, </a:t>
            </a:r>
            <a:r>
              <a:rPr dirty="0" sz="1400" spc="-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parent will </a:t>
            </a:r>
            <a:r>
              <a:rPr dirty="0" sz="1400">
                <a:latin typeface="Times New Roman"/>
                <a:cs typeface="Times New Roman"/>
              </a:rPr>
              <a:t>then </a:t>
            </a:r>
            <a:r>
              <a:rPr dirty="0" sz="1400" spc="-5">
                <a:latin typeface="Times New Roman"/>
                <a:cs typeface="Times New Roman"/>
              </a:rPr>
              <a:t>show </a:t>
            </a:r>
            <a:r>
              <a:rPr dirty="0" sz="1400">
                <a:latin typeface="Times New Roman"/>
                <a:cs typeface="Times New Roman"/>
              </a:rPr>
              <a:t>the juvenile  how to do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this.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1219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4960" algn="l"/>
              </a:tabLst>
            </a:pPr>
            <a:r>
              <a:rPr dirty="0" sz="2000" spc="-5">
                <a:latin typeface="Times New Roman"/>
                <a:cs typeface="Times New Roman"/>
              </a:rPr>
              <a:t>July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28,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2019:	One Adult Eagle Perched in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15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Tree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4097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248909"/>
            <a:ext cx="550735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This the </a:t>
            </a:r>
            <a:r>
              <a:rPr dirty="0" sz="1400" spc="-5">
                <a:latin typeface="Times New Roman"/>
                <a:cs typeface="Times New Roman"/>
              </a:rPr>
              <a:t>last shot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an adult eagle </a:t>
            </a:r>
            <a:r>
              <a:rPr dirty="0" sz="1400">
                <a:latin typeface="Times New Roman"/>
                <a:cs typeface="Times New Roman"/>
              </a:rPr>
              <a:t>near Mohansic </a:t>
            </a:r>
            <a:r>
              <a:rPr dirty="0" sz="1400" spc="-5">
                <a:latin typeface="Times New Roman"/>
                <a:cs typeface="Times New Roman"/>
              </a:rPr>
              <a:t>Lake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season. There </a:t>
            </a:r>
            <a:r>
              <a:rPr dirty="0" sz="1400">
                <a:latin typeface="Times New Roman"/>
                <a:cs typeface="Times New Roman"/>
              </a:rPr>
              <a:t>is  no </a:t>
            </a:r>
            <a:r>
              <a:rPr dirty="0" sz="1400" spc="-5">
                <a:latin typeface="Times New Roman"/>
                <a:cs typeface="Times New Roman"/>
              </a:rPr>
              <a:t>longer </a:t>
            </a:r>
            <a:r>
              <a:rPr dirty="0" sz="1400" spc="-10">
                <a:latin typeface="Times New Roman"/>
                <a:cs typeface="Times New Roman"/>
              </a:rPr>
              <a:t>any </a:t>
            </a:r>
            <a:r>
              <a:rPr dirty="0" sz="1400" spc="-5">
                <a:latin typeface="Times New Roman"/>
                <a:cs typeface="Times New Roman"/>
              </a:rPr>
              <a:t>interest </a:t>
            </a:r>
            <a:r>
              <a:rPr dirty="0" sz="1400">
                <a:latin typeface="Times New Roman"/>
                <a:cs typeface="Times New Roman"/>
              </a:rPr>
              <a:t>in the </a:t>
            </a:r>
            <a:r>
              <a:rPr dirty="0" sz="1400" spc="-5">
                <a:latin typeface="Times New Roman"/>
                <a:cs typeface="Times New Roman"/>
              </a:rPr>
              <a:t>nest. </a:t>
            </a: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eagle probably </a:t>
            </a:r>
            <a:r>
              <a:rPr dirty="0" sz="1400">
                <a:latin typeface="Times New Roman"/>
                <a:cs typeface="Times New Roman"/>
              </a:rPr>
              <a:t>headed </a:t>
            </a:r>
            <a:r>
              <a:rPr dirty="0" sz="1400" spc="-5">
                <a:latin typeface="Times New Roman"/>
                <a:cs typeface="Times New Roman"/>
              </a:rPr>
              <a:t>north </a:t>
            </a:r>
            <a:r>
              <a:rPr dirty="0" sz="1400">
                <a:latin typeface="Times New Roman"/>
                <a:cs typeface="Times New Roman"/>
              </a:rPr>
              <a:t>to its  </a:t>
            </a:r>
            <a:r>
              <a:rPr dirty="0" sz="1400" spc="-5">
                <a:latin typeface="Times New Roman"/>
                <a:cs typeface="Times New Roman"/>
              </a:rPr>
              <a:t>summer home soon after </a:t>
            </a:r>
            <a:r>
              <a:rPr dirty="0" sz="1400">
                <a:latin typeface="Times New Roman"/>
                <a:cs typeface="Times New Roman"/>
              </a:rPr>
              <a:t>this photo </a:t>
            </a:r>
            <a:r>
              <a:rPr dirty="0" sz="1400" spc="-5">
                <a:latin typeface="Times New Roman"/>
                <a:cs typeface="Times New Roman"/>
              </a:rPr>
              <a:t>was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captured.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1569" y="885190"/>
            <a:ext cx="5104130" cy="6223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</a:pPr>
            <a:r>
              <a:rPr dirty="0" sz="2000" spc="-5">
                <a:latin typeface="Times New Roman"/>
                <a:cs typeface="Times New Roman"/>
              </a:rPr>
              <a:t>August </a:t>
            </a:r>
            <a:r>
              <a:rPr dirty="0" sz="2000">
                <a:latin typeface="Times New Roman"/>
                <a:cs typeface="Times New Roman"/>
              </a:rPr>
              <a:t>1, </a:t>
            </a:r>
            <a:r>
              <a:rPr dirty="0" sz="2000" spc="-5">
                <a:latin typeface="Times New Roman"/>
                <a:cs typeface="Times New Roman"/>
              </a:rPr>
              <a:t>2019: The Juvenile Eagle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Mohansic  Lake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67386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1569" y="5511800"/>
            <a:ext cx="5509260" cy="187452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just" marL="12700" marR="1016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A lonely juvenile </a:t>
            </a:r>
            <a:r>
              <a:rPr dirty="0" sz="1400" spc="-5">
                <a:latin typeface="Times New Roman"/>
                <a:cs typeface="Times New Roman"/>
              </a:rPr>
              <a:t>eagle walks </a:t>
            </a:r>
            <a:r>
              <a:rPr dirty="0" sz="1400">
                <a:latin typeface="Times New Roman"/>
                <a:cs typeface="Times New Roman"/>
              </a:rPr>
              <a:t>on </a:t>
            </a:r>
            <a:r>
              <a:rPr dirty="0" sz="1400" spc="-5">
                <a:latin typeface="Times New Roman"/>
                <a:cs typeface="Times New Roman"/>
              </a:rPr>
              <a:t>some floating vegetation looking for  something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eat.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Canada </a:t>
            </a:r>
            <a:r>
              <a:rPr dirty="0" sz="1400">
                <a:latin typeface="Times New Roman"/>
                <a:cs typeface="Times New Roman"/>
              </a:rPr>
              <a:t>goose </a:t>
            </a:r>
            <a:r>
              <a:rPr dirty="0" sz="1400" spc="-5">
                <a:latin typeface="Times New Roman"/>
                <a:cs typeface="Times New Roman"/>
              </a:rPr>
              <a:t>swims by </a:t>
            </a:r>
            <a:r>
              <a:rPr dirty="0" sz="1400">
                <a:latin typeface="Times New Roman"/>
                <a:cs typeface="Times New Roman"/>
              </a:rPr>
              <a:t>in the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foreground.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must </a:t>
            </a:r>
            <a:r>
              <a:rPr dirty="0" sz="1400">
                <a:latin typeface="Times New Roman"/>
                <a:cs typeface="Times New Roman"/>
              </a:rPr>
              <a:t>be the </a:t>
            </a:r>
            <a:r>
              <a:rPr dirty="0" sz="1400" spc="-5">
                <a:latin typeface="Times New Roman"/>
                <a:cs typeface="Times New Roman"/>
              </a:rPr>
              <a:t>timid eaglet. Both parents and its sibling </a:t>
            </a:r>
            <a:r>
              <a:rPr dirty="0" sz="1400">
                <a:latin typeface="Times New Roman"/>
                <a:cs typeface="Times New Roman"/>
              </a:rPr>
              <a:t>have </a:t>
            </a:r>
            <a:r>
              <a:rPr dirty="0" sz="1400" spc="-5">
                <a:latin typeface="Times New Roman"/>
                <a:cs typeface="Times New Roman"/>
              </a:rPr>
              <a:t>already left 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area. They may </a:t>
            </a:r>
            <a:r>
              <a:rPr dirty="0" sz="1400">
                <a:latin typeface="Times New Roman"/>
                <a:cs typeface="Times New Roman"/>
              </a:rPr>
              <a:t>have headed north to the </a:t>
            </a:r>
            <a:r>
              <a:rPr dirty="0" sz="1400" spc="-5">
                <a:latin typeface="Times New Roman"/>
                <a:cs typeface="Times New Roman"/>
              </a:rPr>
              <a:t>Adirondacks </a:t>
            </a:r>
            <a:r>
              <a:rPr dirty="0" sz="1400">
                <a:latin typeface="Times New Roman"/>
                <a:cs typeface="Times New Roman"/>
              </a:rPr>
              <a:t>or </a:t>
            </a:r>
            <a:r>
              <a:rPr dirty="0" sz="1400" spc="-5">
                <a:latin typeface="Times New Roman"/>
                <a:cs typeface="Times New Roman"/>
              </a:rPr>
              <a:t>Quebec. It </a:t>
            </a:r>
            <a:r>
              <a:rPr dirty="0" sz="1400">
                <a:latin typeface="Times New Roman"/>
                <a:cs typeface="Times New Roman"/>
              </a:rPr>
              <a:t>is  time </a:t>
            </a:r>
            <a:r>
              <a:rPr dirty="0" sz="1400" spc="-5">
                <a:latin typeface="Times New Roman"/>
                <a:cs typeface="Times New Roman"/>
              </a:rPr>
              <a:t>for Junior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follow </a:t>
            </a:r>
            <a:r>
              <a:rPr dirty="0" sz="1400">
                <a:latin typeface="Times New Roman"/>
                <a:cs typeface="Times New Roman"/>
              </a:rPr>
              <a:t>his </a:t>
            </a:r>
            <a:r>
              <a:rPr dirty="0" sz="1400" spc="-5">
                <a:latin typeface="Times New Roman"/>
                <a:cs typeface="Times New Roman"/>
              </a:rPr>
              <a:t>family </a:t>
            </a:r>
            <a:r>
              <a:rPr dirty="0" sz="140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their summer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haunts.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just" marL="12700" marR="16510">
              <a:lnSpc>
                <a:spcPts val="1610"/>
              </a:lnSpc>
            </a:pPr>
            <a:r>
              <a:rPr dirty="0" sz="1400">
                <a:latin typeface="Times New Roman"/>
                <a:cs typeface="Times New Roman"/>
              </a:rPr>
              <a:t>This </a:t>
            </a:r>
            <a:r>
              <a:rPr dirty="0" sz="1400" spc="-5">
                <a:latin typeface="Times New Roman"/>
                <a:cs typeface="Times New Roman"/>
              </a:rPr>
              <a:t>was </a:t>
            </a:r>
            <a:r>
              <a:rPr dirty="0" sz="1400">
                <a:latin typeface="Times New Roman"/>
                <a:cs typeface="Times New Roman"/>
              </a:rPr>
              <a:t>the </a:t>
            </a:r>
            <a:r>
              <a:rPr dirty="0" sz="1400" spc="-5">
                <a:latin typeface="Times New Roman"/>
                <a:cs typeface="Times New Roman"/>
              </a:rPr>
              <a:t>last time </a:t>
            </a:r>
            <a:r>
              <a:rPr dirty="0" sz="1400" spc="-10">
                <a:latin typeface="Times New Roman"/>
                <a:cs typeface="Times New Roman"/>
              </a:rPr>
              <a:t>any </a:t>
            </a:r>
            <a:r>
              <a:rPr dirty="0" sz="1400" spc="-5">
                <a:latin typeface="Times New Roman"/>
                <a:cs typeface="Times New Roman"/>
              </a:rPr>
              <a:t>members </a:t>
            </a:r>
            <a:r>
              <a:rPr dirty="0" sz="1400">
                <a:latin typeface="Times New Roman"/>
                <a:cs typeface="Times New Roman"/>
              </a:rPr>
              <a:t>of this </a:t>
            </a:r>
            <a:r>
              <a:rPr dirty="0" sz="1400" spc="-5">
                <a:latin typeface="Times New Roman"/>
                <a:cs typeface="Times New Roman"/>
              </a:rPr>
              <a:t>family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eagle were seen </a:t>
            </a:r>
            <a:r>
              <a:rPr dirty="0" sz="1400">
                <a:latin typeface="Times New Roman"/>
                <a:cs typeface="Times New Roman"/>
              </a:rPr>
              <a:t>in  </a:t>
            </a:r>
            <a:r>
              <a:rPr dirty="0" sz="1400" spc="-5">
                <a:latin typeface="Times New Roman"/>
                <a:cs typeface="Times New Roman"/>
              </a:rPr>
              <a:t>FDR State Park </a:t>
            </a:r>
            <a:r>
              <a:rPr dirty="0" sz="1400">
                <a:latin typeface="Times New Roman"/>
                <a:cs typeface="Times New Roman"/>
              </a:rPr>
              <a:t>this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season.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3800" y="7509509"/>
            <a:ext cx="28435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latin typeface="Times New Roman"/>
                <a:cs typeface="Times New Roman"/>
              </a:rPr>
              <a:t>--- </a:t>
            </a:r>
            <a:r>
              <a:rPr dirty="0" sz="3600" spc="-10" b="1">
                <a:latin typeface="Times New Roman"/>
                <a:cs typeface="Times New Roman"/>
              </a:rPr>
              <a:t>The End</a:t>
            </a:r>
            <a:r>
              <a:rPr dirty="0" sz="3600" spc="-145" b="1">
                <a:latin typeface="Times New Roman"/>
                <a:cs typeface="Times New Roman"/>
              </a:rPr>
              <a:t> </a:t>
            </a:r>
            <a:r>
              <a:rPr dirty="0" sz="3600" b="1">
                <a:latin typeface="Times New Roman"/>
                <a:cs typeface="Times New Roman"/>
              </a:rPr>
              <a:t>---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William Luken</dc:creator>
  <dc:title>October 28, 2018:</dc:title>
  <dcterms:created xsi:type="dcterms:W3CDTF">2019-09-11T05:56:11Z</dcterms:created>
  <dcterms:modified xsi:type="dcterms:W3CDTF">2019-09-11T05:56:11Z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2019-09-11T00:00:00Z</vt:filetime>
  </property>
  <property fmtid="{D5CDD505-2E9C-101B-9397-08002B2CF9AE}" pid="3" name="Creator">
    <vt:lpwstr>Writer</vt:lpwstr>
  </property>
  <property fmtid="{D5CDD505-2E9C-101B-9397-08002B2CF9AE}" pid="4" name="LastSaved">
    <vt:filetime>2019-09-11T00:00:00Z</vt:filetime>
  </property>
</Properties>
</file>